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7"/>
  </p:notesMasterIdLst>
  <p:sldIdLst>
    <p:sldId id="256" r:id="rId2"/>
    <p:sldId id="258" r:id="rId3"/>
    <p:sldId id="323" r:id="rId4"/>
    <p:sldId id="324" r:id="rId5"/>
    <p:sldId id="259" r:id="rId6"/>
    <p:sldId id="325" r:id="rId7"/>
    <p:sldId id="326" r:id="rId8"/>
    <p:sldId id="327" r:id="rId9"/>
    <p:sldId id="328" r:id="rId10"/>
    <p:sldId id="329" r:id="rId11"/>
    <p:sldId id="330" r:id="rId12"/>
    <p:sldId id="331" r:id="rId13"/>
    <p:sldId id="332" r:id="rId14"/>
    <p:sldId id="333" r:id="rId15"/>
    <p:sldId id="3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3" d="100"/>
          <a:sy n="163" d="100"/>
        </p:scale>
        <p:origin x="15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37ADE7-1BF6-42AE-9E88-1C82EDE0768F}"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304B8-F747-400C-B6E0-D88DC38CC7ED}" type="slidenum">
              <a:rPr lang="en-US" smtClean="0"/>
              <a:t>‹#›</a:t>
            </a:fld>
            <a:endParaRPr lang="en-US"/>
          </a:p>
        </p:txBody>
      </p:sp>
    </p:spTree>
    <p:extLst>
      <p:ext uri="{BB962C8B-B14F-4D97-AF65-F5344CB8AC3E}">
        <p14:creationId xmlns:p14="http://schemas.microsoft.com/office/powerpoint/2010/main" val="275519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5E88-717C-4C96-9C45-09BFCDB6EB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155185-2745-49AB-AF28-13D776283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602624-9688-48AA-ACBE-C7A9C8E0D8F7}"/>
              </a:ext>
            </a:extLst>
          </p:cNvPr>
          <p:cNvSpPr>
            <a:spLocks noGrp="1"/>
          </p:cNvSpPr>
          <p:nvPr>
            <p:ph type="dt" sz="half" idx="10"/>
          </p:nvPr>
        </p:nvSpPr>
        <p:spPr/>
        <p:txBody>
          <a:bodyPr/>
          <a:lstStyle/>
          <a:p>
            <a:fld id="{9AB3A824-1A51-4B26-AD58-A6D8E14F6C04}" type="datetimeFigureOut">
              <a:rPr lang="en-US" smtClean="0"/>
              <a:t>1/25/2024</a:t>
            </a:fld>
            <a:endParaRPr lang="en-US" dirty="0"/>
          </a:p>
        </p:txBody>
      </p:sp>
      <p:sp>
        <p:nvSpPr>
          <p:cNvPr id="5" name="Footer Placeholder 4">
            <a:extLst>
              <a:ext uri="{FF2B5EF4-FFF2-40B4-BE49-F238E27FC236}">
                <a16:creationId xmlns:a16="http://schemas.microsoft.com/office/drawing/2014/main" id="{CABC8AB7-4BF9-4334-ACF2-FF6BB2EF18E3}"/>
              </a:ext>
            </a:extLst>
          </p:cNvPr>
          <p:cNvSpPr>
            <a:spLocks noGrp="1"/>
          </p:cNvSpPr>
          <p:nvPr>
            <p:ph type="ftr" sz="quarter" idx="11"/>
          </p:nvPr>
        </p:nvSpPr>
        <p:spPr/>
        <p:txBody>
          <a:bodyPr/>
          <a:lstStyle/>
          <a:p>
            <a:r>
              <a:rPr lang="en-US"/>
              <a:t>
              </a:t>
            </a:r>
            <a:endParaRPr lang="en-US" dirty="0"/>
          </a:p>
        </p:txBody>
      </p:sp>
      <p:sp>
        <p:nvSpPr>
          <p:cNvPr id="6" name="Slide Number Placeholder 5">
            <a:extLst>
              <a:ext uri="{FF2B5EF4-FFF2-40B4-BE49-F238E27FC236}">
                <a16:creationId xmlns:a16="http://schemas.microsoft.com/office/drawing/2014/main" id="{6EF12FD0-07ED-47E7-ADBB-624736BAC81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567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7EC13-5936-4809-AEE1-0952C4EB12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79B4EF-8DBD-4E2C-9CC4-D5CB26BA74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E273E-2B2E-4E7A-A50D-282FEF2C5B1C}"/>
              </a:ext>
            </a:extLst>
          </p:cNvPr>
          <p:cNvSpPr>
            <a:spLocks noGrp="1"/>
          </p:cNvSpPr>
          <p:nvPr>
            <p:ph type="dt" sz="half" idx="10"/>
          </p:nvPr>
        </p:nvSpPr>
        <p:spPr/>
        <p:txBody>
          <a:bodyPr/>
          <a:lstStyle/>
          <a:p>
            <a:fld id="{D857E33E-8B18-4087-B112-809917729534}" type="datetimeFigureOut">
              <a:rPr lang="en-US" smtClean="0"/>
              <a:t>1/25/2024</a:t>
            </a:fld>
            <a:endParaRPr lang="en-US" dirty="0"/>
          </a:p>
        </p:txBody>
      </p:sp>
      <p:sp>
        <p:nvSpPr>
          <p:cNvPr id="5" name="Footer Placeholder 4">
            <a:extLst>
              <a:ext uri="{FF2B5EF4-FFF2-40B4-BE49-F238E27FC236}">
                <a16:creationId xmlns:a16="http://schemas.microsoft.com/office/drawing/2014/main" id="{B7899A5B-A336-4804-ABE5-15BBD8CDC10A}"/>
              </a:ext>
            </a:extLst>
          </p:cNvPr>
          <p:cNvSpPr>
            <a:spLocks noGrp="1"/>
          </p:cNvSpPr>
          <p:nvPr>
            <p:ph type="ftr" sz="quarter" idx="11"/>
          </p:nvPr>
        </p:nvSpPr>
        <p:spPr/>
        <p:txBody>
          <a:bodyPr/>
          <a:lstStyle/>
          <a:p>
            <a:r>
              <a:rPr lang="en-US"/>
              <a:t>
              </a:t>
            </a:r>
            <a:endParaRPr lang="en-US" dirty="0"/>
          </a:p>
        </p:txBody>
      </p:sp>
      <p:sp>
        <p:nvSpPr>
          <p:cNvPr id="6" name="Slide Number Placeholder 5">
            <a:extLst>
              <a:ext uri="{FF2B5EF4-FFF2-40B4-BE49-F238E27FC236}">
                <a16:creationId xmlns:a16="http://schemas.microsoft.com/office/drawing/2014/main" id="{6E53739F-59FD-4425-8746-00FA44666AE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425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683058-B60E-4FD5-AEEF-705FCC537F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D388F6-F65A-49EE-836D-8F5B4A5B09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F22E7-D2CE-4CF2-9DBC-1FADFDFBFAB9}"/>
              </a:ext>
            </a:extLst>
          </p:cNvPr>
          <p:cNvSpPr>
            <a:spLocks noGrp="1"/>
          </p:cNvSpPr>
          <p:nvPr>
            <p:ph type="dt" sz="half" idx="10"/>
          </p:nvPr>
        </p:nvSpPr>
        <p:spPr/>
        <p:txBody>
          <a:bodyPr/>
          <a:lstStyle/>
          <a:p>
            <a:fld id="{D3FFE419-2371-464F-8239-3959401C3561}" type="datetimeFigureOut">
              <a:rPr lang="en-US" smtClean="0"/>
              <a:t>1/25/2024</a:t>
            </a:fld>
            <a:endParaRPr lang="en-US" dirty="0"/>
          </a:p>
        </p:txBody>
      </p:sp>
      <p:sp>
        <p:nvSpPr>
          <p:cNvPr id="5" name="Footer Placeholder 4">
            <a:extLst>
              <a:ext uri="{FF2B5EF4-FFF2-40B4-BE49-F238E27FC236}">
                <a16:creationId xmlns:a16="http://schemas.microsoft.com/office/drawing/2014/main" id="{82FD6FE9-58DC-4337-B8B0-EACA3619CA8A}"/>
              </a:ext>
            </a:extLst>
          </p:cNvPr>
          <p:cNvSpPr>
            <a:spLocks noGrp="1"/>
          </p:cNvSpPr>
          <p:nvPr>
            <p:ph type="ftr" sz="quarter" idx="11"/>
          </p:nvPr>
        </p:nvSpPr>
        <p:spPr/>
        <p:txBody>
          <a:bodyPr/>
          <a:lstStyle/>
          <a:p>
            <a:r>
              <a:rPr lang="en-US"/>
              <a:t>
              </a:t>
            </a:r>
            <a:endParaRPr lang="en-US" dirty="0"/>
          </a:p>
        </p:txBody>
      </p:sp>
      <p:sp>
        <p:nvSpPr>
          <p:cNvPr id="6" name="Slide Number Placeholder 5">
            <a:extLst>
              <a:ext uri="{FF2B5EF4-FFF2-40B4-BE49-F238E27FC236}">
                <a16:creationId xmlns:a16="http://schemas.microsoft.com/office/drawing/2014/main" id="{F8D73B6F-FB6F-4729-819F-F3B6CD931F6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65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251E-2576-43EE-A19E-DFA50FA1D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A49108-0E8E-4E78-804A-9090F9820B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CBBF8-F2AC-4972-A3C3-3B02EE18F01A}"/>
              </a:ext>
            </a:extLst>
          </p:cNvPr>
          <p:cNvSpPr>
            <a:spLocks noGrp="1"/>
          </p:cNvSpPr>
          <p:nvPr>
            <p:ph type="dt" sz="half" idx="10"/>
          </p:nvPr>
        </p:nvSpPr>
        <p:spPr/>
        <p:txBody>
          <a:bodyPr/>
          <a:lstStyle/>
          <a:p>
            <a:fld id="{97D162C4-EDD9-4389-A98B-B87ECEA2A816}" type="datetimeFigureOut">
              <a:rPr lang="en-US" smtClean="0"/>
              <a:t>1/25/2024</a:t>
            </a:fld>
            <a:endParaRPr lang="en-US" dirty="0"/>
          </a:p>
        </p:txBody>
      </p:sp>
      <p:sp>
        <p:nvSpPr>
          <p:cNvPr id="5" name="Footer Placeholder 4">
            <a:extLst>
              <a:ext uri="{FF2B5EF4-FFF2-40B4-BE49-F238E27FC236}">
                <a16:creationId xmlns:a16="http://schemas.microsoft.com/office/drawing/2014/main" id="{5FB24465-AD56-4E2D-9CE5-3B0E1B8591D7}"/>
              </a:ext>
            </a:extLst>
          </p:cNvPr>
          <p:cNvSpPr>
            <a:spLocks noGrp="1"/>
          </p:cNvSpPr>
          <p:nvPr>
            <p:ph type="ftr" sz="quarter" idx="11"/>
          </p:nvPr>
        </p:nvSpPr>
        <p:spPr/>
        <p:txBody>
          <a:bodyPr/>
          <a:lstStyle/>
          <a:p>
            <a:r>
              <a:rPr lang="en-US"/>
              <a:t>
              </a:t>
            </a:r>
            <a:endParaRPr lang="en-US" dirty="0"/>
          </a:p>
        </p:txBody>
      </p:sp>
      <p:sp>
        <p:nvSpPr>
          <p:cNvPr id="6" name="Slide Number Placeholder 5">
            <a:extLst>
              <a:ext uri="{FF2B5EF4-FFF2-40B4-BE49-F238E27FC236}">
                <a16:creationId xmlns:a16="http://schemas.microsoft.com/office/drawing/2014/main" id="{F5CAAE86-65AC-49A9-B2B4-99F9677E069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012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72EF6-7C66-4F41-959C-AAC0EFA1B8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44EBAE-B52F-429C-9FBF-2A2A8B719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45F399-A8C6-40F0-AB34-AFE8F17E634A}"/>
              </a:ext>
            </a:extLst>
          </p:cNvPr>
          <p:cNvSpPr>
            <a:spLocks noGrp="1"/>
          </p:cNvSpPr>
          <p:nvPr>
            <p:ph type="dt" sz="half" idx="10"/>
          </p:nvPr>
        </p:nvSpPr>
        <p:spPr/>
        <p:txBody>
          <a:bodyPr/>
          <a:lstStyle/>
          <a:p>
            <a:fld id="{3E5059C3-6A89-4494-99FF-5A4D6FFD50EB}" type="datetimeFigureOut">
              <a:rPr lang="en-US" smtClean="0"/>
              <a:t>1/25/2024</a:t>
            </a:fld>
            <a:endParaRPr lang="en-US" dirty="0"/>
          </a:p>
        </p:txBody>
      </p:sp>
      <p:sp>
        <p:nvSpPr>
          <p:cNvPr id="5" name="Footer Placeholder 4">
            <a:extLst>
              <a:ext uri="{FF2B5EF4-FFF2-40B4-BE49-F238E27FC236}">
                <a16:creationId xmlns:a16="http://schemas.microsoft.com/office/drawing/2014/main" id="{319D5FFD-18EB-4B6C-9B28-B33CDCAE5D28}"/>
              </a:ext>
            </a:extLst>
          </p:cNvPr>
          <p:cNvSpPr>
            <a:spLocks noGrp="1"/>
          </p:cNvSpPr>
          <p:nvPr>
            <p:ph type="ftr" sz="quarter" idx="11"/>
          </p:nvPr>
        </p:nvSpPr>
        <p:spPr/>
        <p:txBody>
          <a:bodyPr/>
          <a:lstStyle/>
          <a:p>
            <a:r>
              <a:rPr lang="en-US"/>
              <a:t>
              </a:t>
            </a:r>
            <a:endParaRPr lang="en-US" dirty="0"/>
          </a:p>
        </p:txBody>
      </p:sp>
      <p:sp>
        <p:nvSpPr>
          <p:cNvPr id="6" name="Slide Number Placeholder 5">
            <a:extLst>
              <a:ext uri="{FF2B5EF4-FFF2-40B4-BE49-F238E27FC236}">
                <a16:creationId xmlns:a16="http://schemas.microsoft.com/office/drawing/2014/main" id="{C0355CDD-E5E6-4121-9C13-42F5C480DB1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457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6CAF-5CA7-4125-955D-7C62AE23FF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3782E-FA94-4746-80B6-B238092440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34D593-B667-47E5-8B32-A0A380C651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E939CE-EE56-47E0-AAF4-A317A7B847D3}"/>
              </a:ext>
            </a:extLst>
          </p:cNvPr>
          <p:cNvSpPr>
            <a:spLocks noGrp="1"/>
          </p:cNvSpPr>
          <p:nvPr>
            <p:ph type="dt" sz="half" idx="10"/>
          </p:nvPr>
        </p:nvSpPr>
        <p:spPr/>
        <p:txBody>
          <a:bodyPr/>
          <a:lstStyle/>
          <a:p>
            <a:fld id="{CA954B2F-12DE-47F5-8894-472B206D2E1E}" type="datetimeFigureOut">
              <a:rPr lang="en-US" smtClean="0"/>
              <a:t>1/25/2024</a:t>
            </a:fld>
            <a:endParaRPr lang="en-US" dirty="0"/>
          </a:p>
        </p:txBody>
      </p:sp>
      <p:sp>
        <p:nvSpPr>
          <p:cNvPr id="6" name="Footer Placeholder 5">
            <a:extLst>
              <a:ext uri="{FF2B5EF4-FFF2-40B4-BE49-F238E27FC236}">
                <a16:creationId xmlns:a16="http://schemas.microsoft.com/office/drawing/2014/main" id="{E4F156E2-E42F-426C-96CB-93253D4AA3BD}"/>
              </a:ext>
            </a:extLst>
          </p:cNvPr>
          <p:cNvSpPr>
            <a:spLocks noGrp="1"/>
          </p:cNvSpPr>
          <p:nvPr>
            <p:ph type="ftr" sz="quarter" idx="11"/>
          </p:nvPr>
        </p:nvSpPr>
        <p:spPr/>
        <p:txBody>
          <a:bodyPr/>
          <a:lstStyle/>
          <a:p>
            <a:r>
              <a:rPr lang="en-US"/>
              <a:t>
              </a:t>
            </a:r>
            <a:endParaRPr lang="en-US" dirty="0"/>
          </a:p>
        </p:txBody>
      </p:sp>
      <p:sp>
        <p:nvSpPr>
          <p:cNvPr id="7" name="Slide Number Placeholder 6">
            <a:extLst>
              <a:ext uri="{FF2B5EF4-FFF2-40B4-BE49-F238E27FC236}">
                <a16:creationId xmlns:a16="http://schemas.microsoft.com/office/drawing/2014/main" id="{B81DFDC4-B82C-4E5D-8004-940BE1D32C5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530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98EC-FE8C-40CA-99A9-008DE86B55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C49953-CCE9-425D-9F90-0212737E0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06F484-D79A-4CF9-AC03-CBBCC3EC27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73EE35-228C-4B5E-A718-876A3639B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E808DC-00BC-44B1-90D9-112EF703F0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B2F01A-85F5-4D13-98EA-B737D14A2BE5}"/>
              </a:ext>
            </a:extLst>
          </p:cNvPr>
          <p:cNvSpPr>
            <a:spLocks noGrp="1"/>
          </p:cNvSpPr>
          <p:nvPr>
            <p:ph type="dt" sz="half" idx="10"/>
          </p:nvPr>
        </p:nvSpPr>
        <p:spPr/>
        <p:txBody>
          <a:bodyPr/>
          <a:lstStyle/>
          <a:p>
            <a:fld id="{3F30E46F-7819-4ACF-B48B-48222C2ACC88}" type="datetimeFigureOut">
              <a:rPr lang="en-US" smtClean="0"/>
              <a:t>1/25/2024</a:t>
            </a:fld>
            <a:endParaRPr lang="en-US" dirty="0"/>
          </a:p>
        </p:txBody>
      </p:sp>
      <p:sp>
        <p:nvSpPr>
          <p:cNvPr id="8" name="Footer Placeholder 7">
            <a:extLst>
              <a:ext uri="{FF2B5EF4-FFF2-40B4-BE49-F238E27FC236}">
                <a16:creationId xmlns:a16="http://schemas.microsoft.com/office/drawing/2014/main" id="{A42F49E9-E60C-4D8B-AF0A-61438F97E2AB}"/>
              </a:ext>
            </a:extLst>
          </p:cNvPr>
          <p:cNvSpPr>
            <a:spLocks noGrp="1"/>
          </p:cNvSpPr>
          <p:nvPr>
            <p:ph type="ftr" sz="quarter" idx="11"/>
          </p:nvPr>
        </p:nvSpPr>
        <p:spPr/>
        <p:txBody>
          <a:bodyPr/>
          <a:lstStyle/>
          <a:p>
            <a:r>
              <a:rPr lang="en-US"/>
              <a:t>
              </a:t>
            </a:r>
            <a:endParaRPr lang="en-US" dirty="0"/>
          </a:p>
        </p:txBody>
      </p:sp>
      <p:sp>
        <p:nvSpPr>
          <p:cNvPr id="9" name="Slide Number Placeholder 8">
            <a:extLst>
              <a:ext uri="{FF2B5EF4-FFF2-40B4-BE49-F238E27FC236}">
                <a16:creationId xmlns:a16="http://schemas.microsoft.com/office/drawing/2014/main" id="{B52F2667-6561-42F0-911E-51415FFF7E7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104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3D1DD-E98A-452F-870C-2C7B34C61E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650BC5-4E83-40AA-862C-344058EC266C}"/>
              </a:ext>
            </a:extLst>
          </p:cNvPr>
          <p:cNvSpPr>
            <a:spLocks noGrp="1"/>
          </p:cNvSpPr>
          <p:nvPr>
            <p:ph type="dt" sz="half" idx="10"/>
          </p:nvPr>
        </p:nvSpPr>
        <p:spPr/>
        <p:txBody>
          <a:bodyPr/>
          <a:lstStyle/>
          <a:p>
            <a:fld id="{1FAF3416-4057-4DAA-829D-4CA07428D088}" type="datetimeFigureOut">
              <a:rPr lang="en-US" smtClean="0"/>
              <a:t>1/25/2024</a:t>
            </a:fld>
            <a:endParaRPr lang="en-US" dirty="0"/>
          </a:p>
        </p:txBody>
      </p:sp>
      <p:sp>
        <p:nvSpPr>
          <p:cNvPr id="4" name="Footer Placeholder 3">
            <a:extLst>
              <a:ext uri="{FF2B5EF4-FFF2-40B4-BE49-F238E27FC236}">
                <a16:creationId xmlns:a16="http://schemas.microsoft.com/office/drawing/2014/main" id="{64A9A51D-6D09-406C-99F8-B5AF97AC9F26}"/>
              </a:ext>
            </a:extLst>
          </p:cNvPr>
          <p:cNvSpPr>
            <a:spLocks noGrp="1"/>
          </p:cNvSpPr>
          <p:nvPr>
            <p:ph type="ftr" sz="quarter" idx="11"/>
          </p:nvPr>
        </p:nvSpPr>
        <p:spPr/>
        <p:txBody>
          <a:bodyPr/>
          <a:lstStyle/>
          <a:p>
            <a:r>
              <a:rPr lang="en-US"/>
              <a:t>
              </a:t>
            </a:r>
            <a:endParaRPr lang="en-US" dirty="0"/>
          </a:p>
        </p:txBody>
      </p:sp>
      <p:sp>
        <p:nvSpPr>
          <p:cNvPr id="5" name="Slide Number Placeholder 4">
            <a:extLst>
              <a:ext uri="{FF2B5EF4-FFF2-40B4-BE49-F238E27FC236}">
                <a16:creationId xmlns:a16="http://schemas.microsoft.com/office/drawing/2014/main" id="{00A1A43D-6E8C-4A14-8A18-B4EECFE0FF0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983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898C4-A35F-42B1-93BB-A376CA560A0D}"/>
              </a:ext>
            </a:extLst>
          </p:cNvPr>
          <p:cNvSpPr>
            <a:spLocks noGrp="1"/>
          </p:cNvSpPr>
          <p:nvPr>
            <p:ph type="dt" sz="half" idx="10"/>
          </p:nvPr>
        </p:nvSpPr>
        <p:spPr/>
        <p:txBody>
          <a:bodyPr/>
          <a:lstStyle/>
          <a:p>
            <a:fld id="{921D9284-D300-4297-87F7-E791DCC15DB1}" type="datetimeFigureOut">
              <a:rPr lang="en-US" smtClean="0"/>
              <a:t>1/25/2024</a:t>
            </a:fld>
            <a:endParaRPr lang="en-US" dirty="0"/>
          </a:p>
        </p:txBody>
      </p:sp>
      <p:sp>
        <p:nvSpPr>
          <p:cNvPr id="3" name="Footer Placeholder 2">
            <a:extLst>
              <a:ext uri="{FF2B5EF4-FFF2-40B4-BE49-F238E27FC236}">
                <a16:creationId xmlns:a16="http://schemas.microsoft.com/office/drawing/2014/main" id="{6A9F9F3E-F391-4DB3-9065-F4012DC15C13}"/>
              </a:ext>
            </a:extLst>
          </p:cNvPr>
          <p:cNvSpPr>
            <a:spLocks noGrp="1"/>
          </p:cNvSpPr>
          <p:nvPr>
            <p:ph type="ftr" sz="quarter" idx="11"/>
          </p:nvPr>
        </p:nvSpPr>
        <p:spPr/>
        <p:txBody>
          <a:bodyPr/>
          <a:lstStyle/>
          <a:p>
            <a:r>
              <a:rPr lang="en-US"/>
              <a:t>
              </a:t>
            </a:r>
            <a:endParaRPr lang="en-US" dirty="0"/>
          </a:p>
        </p:txBody>
      </p:sp>
      <p:sp>
        <p:nvSpPr>
          <p:cNvPr id="4" name="Slide Number Placeholder 3">
            <a:extLst>
              <a:ext uri="{FF2B5EF4-FFF2-40B4-BE49-F238E27FC236}">
                <a16:creationId xmlns:a16="http://schemas.microsoft.com/office/drawing/2014/main" id="{70CE193F-2F62-4A61-8883-8A70E6A5FF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233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8733-95E9-4FEA-ACE9-AD8C406A3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FFB728-ECA2-44D7-9D36-A562119BC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DAC41A-A6A8-44C0-806A-7639EDA85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21BC31-C0E5-40E3-9D03-E9BB886531F0}"/>
              </a:ext>
            </a:extLst>
          </p:cNvPr>
          <p:cNvSpPr>
            <a:spLocks noGrp="1"/>
          </p:cNvSpPr>
          <p:nvPr>
            <p:ph type="dt" sz="half" idx="10"/>
          </p:nvPr>
        </p:nvSpPr>
        <p:spPr/>
        <p:txBody>
          <a:bodyPr/>
          <a:lstStyle/>
          <a:p>
            <a:fld id="{37D525BB-DA17-4BA0-B3C8-3AC3ABC827E6}" type="datetimeFigureOut">
              <a:rPr lang="en-US" smtClean="0"/>
              <a:t>1/25/2024</a:t>
            </a:fld>
            <a:endParaRPr lang="en-US" dirty="0"/>
          </a:p>
        </p:txBody>
      </p:sp>
      <p:sp>
        <p:nvSpPr>
          <p:cNvPr id="6" name="Footer Placeholder 5">
            <a:extLst>
              <a:ext uri="{FF2B5EF4-FFF2-40B4-BE49-F238E27FC236}">
                <a16:creationId xmlns:a16="http://schemas.microsoft.com/office/drawing/2014/main" id="{9A05AC11-108F-4852-AF1F-DC023ECF0198}"/>
              </a:ext>
            </a:extLst>
          </p:cNvPr>
          <p:cNvSpPr>
            <a:spLocks noGrp="1"/>
          </p:cNvSpPr>
          <p:nvPr>
            <p:ph type="ftr" sz="quarter" idx="11"/>
          </p:nvPr>
        </p:nvSpPr>
        <p:spPr/>
        <p:txBody>
          <a:bodyPr/>
          <a:lstStyle/>
          <a:p>
            <a:r>
              <a:rPr lang="en-US"/>
              <a:t>
              </a:t>
            </a:r>
            <a:endParaRPr lang="en-US" dirty="0"/>
          </a:p>
        </p:txBody>
      </p:sp>
      <p:sp>
        <p:nvSpPr>
          <p:cNvPr id="7" name="Slide Number Placeholder 6">
            <a:extLst>
              <a:ext uri="{FF2B5EF4-FFF2-40B4-BE49-F238E27FC236}">
                <a16:creationId xmlns:a16="http://schemas.microsoft.com/office/drawing/2014/main" id="{A25DBF6E-EAD1-4F62-8217-10E59E73943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626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024F-0171-4B86-9FE6-2C90A533E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656C22-9F81-491F-A498-ED15968123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177BB6-4EE4-4E73-85E9-AEFB95C6F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0A1C2E-5302-4316-9061-7C9A8E0EC64B}"/>
              </a:ext>
            </a:extLst>
          </p:cNvPr>
          <p:cNvSpPr>
            <a:spLocks noGrp="1"/>
          </p:cNvSpPr>
          <p:nvPr>
            <p:ph type="dt" sz="half" idx="10"/>
          </p:nvPr>
        </p:nvSpPr>
        <p:spPr/>
        <p:txBody>
          <a:bodyPr/>
          <a:lstStyle/>
          <a:p>
            <a:fld id="{B16C4C9A-3960-41CF-A4E9-2A8FB932454B}" type="datetimeFigureOut">
              <a:rPr lang="en-US" smtClean="0"/>
              <a:t>1/25/2024</a:t>
            </a:fld>
            <a:endParaRPr lang="en-US" dirty="0"/>
          </a:p>
        </p:txBody>
      </p:sp>
      <p:sp>
        <p:nvSpPr>
          <p:cNvPr id="6" name="Footer Placeholder 5">
            <a:extLst>
              <a:ext uri="{FF2B5EF4-FFF2-40B4-BE49-F238E27FC236}">
                <a16:creationId xmlns:a16="http://schemas.microsoft.com/office/drawing/2014/main" id="{0F3E19EB-1B76-4697-9065-CF8EE47696F7}"/>
              </a:ext>
            </a:extLst>
          </p:cNvPr>
          <p:cNvSpPr>
            <a:spLocks noGrp="1"/>
          </p:cNvSpPr>
          <p:nvPr>
            <p:ph type="ftr" sz="quarter" idx="11"/>
          </p:nvPr>
        </p:nvSpPr>
        <p:spPr/>
        <p:txBody>
          <a:bodyPr/>
          <a:lstStyle/>
          <a:p>
            <a:r>
              <a:rPr lang="en-US"/>
              <a:t>
              </a:t>
            </a:r>
            <a:endParaRPr lang="en-US" dirty="0"/>
          </a:p>
        </p:txBody>
      </p:sp>
      <p:sp>
        <p:nvSpPr>
          <p:cNvPr id="7" name="Slide Number Placeholder 6">
            <a:extLst>
              <a:ext uri="{FF2B5EF4-FFF2-40B4-BE49-F238E27FC236}">
                <a16:creationId xmlns:a16="http://schemas.microsoft.com/office/drawing/2014/main" id="{0AB00BE5-427B-47A7-B047-51181616AF4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243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A8094-2E35-411F-82C4-9384F3494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4A3E6F-03A3-4EA4-90D6-751D532A3B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38D6F-FAE8-40AA-B2FD-829AD06AE4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1/25/2024</a:t>
            </a:fld>
            <a:endParaRPr lang="en-US" dirty="0"/>
          </a:p>
        </p:txBody>
      </p:sp>
      <p:sp>
        <p:nvSpPr>
          <p:cNvPr id="5" name="Footer Placeholder 4">
            <a:extLst>
              <a:ext uri="{FF2B5EF4-FFF2-40B4-BE49-F238E27FC236}">
                <a16:creationId xmlns:a16="http://schemas.microsoft.com/office/drawing/2014/main" id="{FBCD1C3C-43F5-4B24-9749-25BF710C4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a:extLst>
              <a:ext uri="{FF2B5EF4-FFF2-40B4-BE49-F238E27FC236}">
                <a16:creationId xmlns:a16="http://schemas.microsoft.com/office/drawing/2014/main" id="{E2CAED39-9A8C-4022-99E2-D1B665F35B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4233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odesto.instructure.com/courses/20306/pages/Etrieve%20Workflows?titleize=0" TargetMode="External"/><Relationship Id="rId2" Type="http://schemas.openxmlformats.org/officeDocument/2006/relationships/hyperlink" Target="https://etcentral.yosemite.edu/#/form" TargetMode="External"/><Relationship Id="rId1" Type="http://schemas.openxmlformats.org/officeDocument/2006/relationships/slideLayout" Target="../slideLayouts/slideLayout7.xml"/><Relationship Id="rId4" Type="http://schemas.openxmlformats.org/officeDocument/2006/relationships/hyperlink" Target="https://modesto.instructure.com/courses/20306/modu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F53C-EC2B-44F9-ABEF-70B4FFF36059}"/>
              </a:ext>
            </a:extLst>
          </p:cNvPr>
          <p:cNvSpPr>
            <a:spLocks noGrp="1"/>
          </p:cNvSpPr>
          <p:nvPr>
            <p:ph type="ctrTitle"/>
          </p:nvPr>
        </p:nvSpPr>
        <p:spPr/>
        <p:txBody>
          <a:bodyPr>
            <a:normAutofit/>
          </a:bodyPr>
          <a:lstStyle/>
          <a:p>
            <a:r>
              <a:rPr lang="en-US" dirty="0"/>
              <a:t>Submitting a Budget Revision</a:t>
            </a:r>
          </a:p>
        </p:txBody>
      </p:sp>
      <p:sp>
        <p:nvSpPr>
          <p:cNvPr id="3" name="Subtitle 2">
            <a:extLst>
              <a:ext uri="{FF2B5EF4-FFF2-40B4-BE49-F238E27FC236}">
                <a16:creationId xmlns:a16="http://schemas.microsoft.com/office/drawing/2014/main" id="{4BCC0F69-0269-48F3-BB20-667678C1F329}"/>
              </a:ext>
            </a:extLst>
          </p:cNvPr>
          <p:cNvSpPr>
            <a:spLocks noGrp="1"/>
          </p:cNvSpPr>
          <p:nvPr>
            <p:ph type="subTitle" idx="1"/>
          </p:nvPr>
        </p:nvSpPr>
        <p:spPr/>
        <p:txBody>
          <a:bodyPr/>
          <a:lstStyle/>
          <a:p>
            <a:r>
              <a:rPr lang="en-US" dirty="0"/>
              <a:t>Yosemite Community College District</a:t>
            </a:r>
          </a:p>
          <a:p>
            <a:r>
              <a:rPr lang="en-US" dirty="0"/>
              <a:t>Process Training</a:t>
            </a:r>
          </a:p>
        </p:txBody>
      </p:sp>
    </p:spTree>
    <p:extLst>
      <p:ext uri="{BB962C8B-B14F-4D97-AF65-F5344CB8AC3E}">
        <p14:creationId xmlns:p14="http://schemas.microsoft.com/office/powerpoint/2010/main" val="1526219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12" name="TextBox 11">
            <a:extLst>
              <a:ext uri="{FF2B5EF4-FFF2-40B4-BE49-F238E27FC236}">
                <a16:creationId xmlns:a16="http://schemas.microsoft.com/office/drawing/2014/main" id="{230A7FE8-FEB5-4803-BDE8-B2B00C6D4894}"/>
              </a:ext>
            </a:extLst>
          </p:cNvPr>
          <p:cNvSpPr txBox="1"/>
          <p:nvPr/>
        </p:nvSpPr>
        <p:spPr>
          <a:xfrm>
            <a:off x="474488" y="983035"/>
            <a:ext cx="11367887" cy="6247864"/>
          </a:xfrm>
          <a:prstGeom prst="rect">
            <a:avLst/>
          </a:prstGeom>
          <a:noFill/>
        </p:spPr>
        <p:txBody>
          <a:bodyPr wrap="square" rtlCol="0">
            <a:spAutoFit/>
          </a:bodyPr>
          <a:lstStyle/>
          <a:p>
            <a:r>
              <a:rPr lang="en-US" sz="2000" dirty="0">
                <a:latin typeface="Adobe Caslon Pro"/>
              </a:rPr>
              <a:t>Enter the Explanation of Budget Revision</a:t>
            </a:r>
          </a:p>
          <a:p>
            <a:pPr marL="342900" indent="-342900">
              <a:buFont typeface="Arial" panose="020B0604020202020204" pitchFamily="34" charset="0"/>
              <a:buChar char="•"/>
            </a:pPr>
            <a:r>
              <a:rPr lang="en-US" sz="2000" dirty="0">
                <a:latin typeface="Adobe Caslon Pro"/>
              </a:rPr>
              <a:t>18 Characters or Less</a:t>
            </a:r>
          </a:p>
          <a:p>
            <a:pPr marL="342900" indent="-342900">
              <a:buFont typeface="Arial" panose="020B0604020202020204" pitchFamily="34" charset="0"/>
              <a:buChar char="•"/>
            </a:pPr>
            <a:r>
              <a:rPr lang="en-US" sz="2000" dirty="0">
                <a:latin typeface="Adobe Caslon Pro"/>
              </a:rPr>
              <a:t>This is what will show up in the General Ledger, so it should help identify why the revision is being processed</a:t>
            </a:r>
          </a:p>
          <a:p>
            <a:pPr marL="800100" lvl="1" indent="-342900">
              <a:buFont typeface="Arial" panose="020B0604020202020204" pitchFamily="34" charset="0"/>
              <a:buChar char="•"/>
            </a:pPr>
            <a:r>
              <a:rPr lang="en-US" sz="2000" dirty="0">
                <a:latin typeface="Adobe Caslon Pro"/>
              </a:rPr>
              <a:t>Example: Award Increase</a:t>
            </a:r>
          </a:p>
          <a:p>
            <a:pPr marL="342900" indent="-342900">
              <a:buFont typeface="Arial" panose="020B0604020202020204" pitchFamily="34" charset="0"/>
              <a:buChar char="•"/>
            </a:pPr>
            <a:r>
              <a:rPr lang="en-US" sz="2000" dirty="0">
                <a:latin typeface="Adobe Caslon Pro"/>
              </a:rPr>
              <a:t>The system will automatically enter the location and “Adj” before the description that is typed</a:t>
            </a:r>
          </a:p>
          <a:p>
            <a:pPr marL="800100" lvl="1" indent="-342900">
              <a:buFont typeface="Arial" panose="020B0604020202020204" pitchFamily="34" charset="0"/>
              <a:buChar char="•"/>
            </a:pPr>
            <a:r>
              <a:rPr lang="en-US" sz="2000" dirty="0">
                <a:latin typeface="Adobe Caslon Pro"/>
              </a:rPr>
              <a:t>Example: 8346MJC Adj Award Increase</a:t>
            </a:r>
          </a:p>
          <a:p>
            <a:pPr marL="800100" lvl="1" indent="-342900">
              <a:buFont typeface="Arial" panose="020B0604020202020204" pitchFamily="34" charset="0"/>
              <a:buChar char="•"/>
            </a:pPr>
            <a:endParaRPr lang="en-US" sz="2000" dirty="0">
              <a:latin typeface="Adobe Caslon Pro"/>
            </a:endParaRPr>
          </a:p>
          <a:p>
            <a:r>
              <a:rPr lang="en-US" sz="2000" dirty="0">
                <a:latin typeface="Adobe Caslon Pro"/>
              </a:rPr>
              <a:t>Enter the Comments</a:t>
            </a:r>
          </a:p>
          <a:p>
            <a:pPr marL="342900" indent="-342900">
              <a:buFont typeface="Arial" panose="020B0604020202020204" pitchFamily="34" charset="0"/>
              <a:buChar char="•"/>
            </a:pPr>
            <a:r>
              <a:rPr lang="en-US" sz="2000" dirty="0">
                <a:latin typeface="Adobe Caslon Pro"/>
              </a:rPr>
              <a:t>These comments will not be displayed in Colleague, but will be useful for those approving the budget revision, and if someone looks at the revision in the future they would know the reason for the budget revision</a:t>
            </a:r>
          </a:p>
          <a:p>
            <a:pPr marL="342900" indent="-342900">
              <a:buFont typeface="Arial" panose="020B0604020202020204" pitchFamily="34" charset="0"/>
              <a:buChar char="•"/>
            </a:pPr>
            <a:endParaRPr lang="en-US" sz="2000" dirty="0">
              <a:latin typeface="Adobe Caslon Pro"/>
            </a:endParaRPr>
          </a:p>
          <a:p>
            <a:r>
              <a:rPr lang="en-US" sz="2000" dirty="0">
                <a:latin typeface="Adobe Caslon Pro"/>
              </a:rPr>
              <a:t>Attach the Backup</a:t>
            </a:r>
          </a:p>
          <a:p>
            <a:pPr marL="342900" indent="-342900">
              <a:buFont typeface="Arial" panose="020B0604020202020204" pitchFamily="34" charset="0"/>
              <a:buChar char="•"/>
            </a:pPr>
            <a:r>
              <a:rPr lang="en-US" sz="2000" dirty="0">
                <a:latin typeface="Adobe Caslon Pro"/>
              </a:rPr>
              <a:t>Click on Attachments at the bottom of the screen</a:t>
            </a:r>
          </a:p>
          <a:p>
            <a:pPr marL="342900" indent="-342900">
              <a:buFont typeface="Arial" panose="020B0604020202020204" pitchFamily="34" charset="0"/>
              <a:buChar char="•"/>
            </a:pPr>
            <a:r>
              <a:rPr lang="en-US" sz="2000" dirty="0">
                <a:latin typeface="Adobe Caslon Pro"/>
              </a:rPr>
              <a:t>Select Upload File(s)</a:t>
            </a:r>
          </a:p>
          <a:p>
            <a:pPr marL="342900" indent="-342900">
              <a:buFont typeface="Arial" panose="020B0604020202020204" pitchFamily="34" charset="0"/>
              <a:buChar char="•"/>
            </a:pPr>
            <a:r>
              <a:rPr lang="en-US" sz="2000" dirty="0">
                <a:latin typeface="Adobe Caslon Pro"/>
              </a:rPr>
              <a:t>Locate the Budget Revision file on your desktop</a:t>
            </a:r>
          </a:p>
          <a:p>
            <a:pPr marL="342900" indent="-342900">
              <a:buFont typeface="Arial" panose="020B0604020202020204" pitchFamily="34" charset="0"/>
              <a:buChar char="•"/>
            </a:pPr>
            <a:endParaRPr lang="en-US" sz="2000" dirty="0">
              <a:latin typeface="Adobe Caslon Pro"/>
            </a:endParaRPr>
          </a:p>
          <a:p>
            <a:pPr marL="342900" indent="-342900">
              <a:buFont typeface="Arial" panose="020B0604020202020204" pitchFamily="34" charset="0"/>
              <a:buChar char="•"/>
            </a:pPr>
            <a:endParaRPr lang="en-US" sz="2000" dirty="0">
              <a:latin typeface="Adobe Caslon Pro"/>
            </a:endParaRPr>
          </a:p>
          <a:p>
            <a:endParaRPr lang="en-US" sz="2000" dirty="0">
              <a:latin typeface="Adobe Caslon Pro"/>
            </a:endParaRPr>
          </a:p>
        </p:txBody>
      </p:sp>
      <p:sp>
        <p:nvSpPr>
          <p:cNvPr id="9" name="TextBox 8">
            <a:extLst>
              <a:ext uri="{FF2B5EF4-FFF2-40B4-BE49-F238E27FC236}">
                <a16:creationId xmlns:a16="http://schemas.microsoft.com/office/drawing/2014/main" id="{8EA607D8-9123-4F53-8932-95DB8ED0366C}"/>
              </a:ext>
            </a:extLst>
          </p:cNvPr>
          <p:cNvSpPr txBox="1"/>
          <p:nvPr/>
        </p:nvSpPr>
        <p:spPr>
          <a:xfrm>
            <a:off x="7529712" y="4905469"/>
            <a:ext cx="3810641" cy="1938992"/>
          </a:xfrm>
          <a:prstGeom prst="rect">
            <a:avLst/>
          </a:prstGeom>
          <a:noFill/>
        </p:spPr>
        <p:txBody>
          <a:bodyPr wrap="square" rtlCol="0">
            <a:spAutoFit/>
          </a:bodyPr>
          <a:lstStyle/>
          <a:p>
            <a:r>
              <a:rPr lang="en-US" sz="2000" dirty="0">
                <a:latin typeface="Adobe Caslon Pro"/>
              </a:rPr>
              <a:t>Etrieve only supports the following file formats:</a:t>
            </a:r>
          </a:p>
          <a:p>
            <a:r>
              <a:rPr lang="en-US" sz="2000" dirty="0">
                <a:latin typeface="Adobe Caslon Pro"/>
              </a:rPr>
              <a:t>.jpg	.</a:t>
            </a:r>
            <a:r>
              <a:rPr lang="en-US" sz="2000" dirty="0" err="1">
                <a:latin typeface="Adobe Caslon Pro"/>
              </a:rPr>
              <a:t>tif</a:t>
            </a:r>
            <a:r>
              <a:rPr lang="en-US" sz="2000" dirty="0">
                <a:latin typeface="Adobe Caslon Pro"/>
              </a:rPr>
              <a:t>	.</a:t>
            </a:r>
            <a:r>
              <a:rPr lang="en-US" sz="2000" dirty="0" err="1">
                <a:latin typeface="Adobe Caslon Pro"/>
              </a:rPr>
              <a:t>xps</a:t>
            </a:r>
            <a:endParaRPr lang="en-US" sz="2000" dirty="0">
              <a:latin typeface="Adobe Caslon Pro"/>
            </a:endParaRPr>
          </a:p>
          <a:p>
            <a:r>
              <a:rPr lang="en-US" sz="2000" dirty="0">
                <a:latin typeface="Adobe Caslon Pro"/>
              </a:rPr>
              <a:t>.pdf	.jpeg	.</a:t>
            </a:r>
            <a:r>
              <a:rPr lang="en-US" sz="2000" dirty="0" err="1">
                <a:latin typeface="Adobe Caslon Pro"/>
              </a:rPr>
              <a:t>png</a:t>
            </a:r>
            <a:endParaRPr lang="en-US" sz="2000" dirty="0">
              <a:latin typeface="Adobe Caslon Pro"/>
            </a:endParaRPr>
          </a:p>
          <a:p>
            <a:r>
              <a:rPr lang="en-US" sz="2000" dirty="0">
                <a:latin typeface="Adobe Caslon Pro"/>
              </a:rPr>
              <a:t>.tiff	.bmp	.gif</a:t>
            </a:r>
          </a:p>
          <a:p>
            <a:endParaRPr lang="en-US" sz="2000" dirty="0">
              <a:latin typeface="Adobe Caslon Pro"/>
            </a:endParaRPr>
          </a:p>
        </p:txBody>
      </p:sp>
      <p:pic>
        <p:nvPicPr>
          <p:cNvPr id="3" name="Picture 2">
            <a:extLst>
              <a:ext uri="{FF2B5EF4-FFF2-40B4-BE49-F238E27FC236}">
                <a16:creationId xmlns:a16="http://schemas.microsoft.com/office/drawing/2014/main" id="{26146AF9-DD55-44DB-BA35-72AD5FC4FE44}"/>
              </a:ext>
            </a:extLst>
          </p:cNvPr>
          <p:cNvPicPr>
            <a:picLocks noChangeAspect="1"/>
          </p:cNvPicPr>
          <p:nvPr/>
        </p:nvPicPr>
        <p:blipFill>
          <a:blip r:embed="rId2"/>
          <a:stretch>
            <a:fillRect/>
          </a:stretch>
        </p:blipFill>
        <p:spPr>
          <a:xfrm>
            <a:off x="3366708" y="4836146"/>
            <a:ext cx="2591162" cy="466790"/>
          </a:xfrm>
          <a:prstGeom prst="rect">
            <a:avLst/>
          </a:prstGeom>
        </p:spPr>
      </p:pic>
    </p:spTree>
    <p:extLst>
      <p:ext uri="{BB962C8B-B14F-4D97-AF65-F5344CB8AC3E}">
        <p14:creationId xmlns:p14="http://schemas.microsoft.com/office/powerpoint/2010/main" val="346703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12" name="TextBox 11">
            <a:extLst>
              <a:ext uri="{FF2B5EF4-FFF2-40B4-BE49-F238E27FC236}">
                <a16:creationId xmlns:a16="http://schemas.microsoft.com/office/drawing/2014/main" id="{230A7FE8-FEB5-4803-BDE8-B2B00C6D4894}"/>
              </a:ext>
            </a:extLst>
          </p:cNvPr>
          <p:cNvSpPr txBox="1"/>
          <p:nvPr/>
        </p:nvSpPr>
        <p:spPr>
          <a:xfrm>
            <a:off x="393807" y="1843647"/>
            <a:ext cx="9637700" cy="2554545"/>
          </a:xfrm>
          <a:prstGeom prst="rect">
            <a:avLst/>
          </a:prstGeom>
          <a:noFill/>
        </p:spPr>
        <p:txBody>
          <a:bodyPr wrap="square" rtlCol="0">
            <a:spAutoFit/>
          </a:bodyPr>
          <a:lstStyle/>
          <a:p>
            <a:r>
              <a:rPr lang="en-US" sz="2000" dirty="0">
                <a:latin typeface="Adobe Caslon Pro"/>
              </a:rPr>
              <a:t>Click on Close when all files have been attached</a:t>
            </a:r>
          </a:p>
          <a:p>
            <a:endParaRPr lang="en-US" sz="2000" dirty="0">
              <a:latin typeface="Adobe Caslon Pro"/>
            </a:endParaRPr>
          </a:p>
          <a:p>
            <a:endParaRPr lang="en-US" sz="2000" dirty="0">
              <a:latin typeface="Adobe Caslon Pro"/>
            </a:endParaRPr>
          </a:p>
          <a:p>
            <a:r>
              <a:rPr lang="en-US" sz="2000" dirty="0">
                <a:latin typeface="Adobe Caslon Pro"/>
              </a:rPr>
              <a:t>Click on Submit when done</a:t>
            </a:r>
          </a:p>
          <a:p>
            <a:endParaRPr lang="en-US" sz="2000" dirty="0">
              <a:latin typeface="Adobe Caslon Pro"/>
            </a:endParaRPr>
          </a:p>
          <a:p>
            <a:endParaRPr lang="en-US" sz="2000" dirty="0">
              <a:latin typeface="Adobe Caslon Pro"/>
            </a:endParaRPr>
          </a:p>
          <a:p>
            <a:endParaRPr lang="en-US" sz="2000" dirty="0">
              <a:latin typeface="Adobe Caslon Pro"/>
            </a:endParaRPr>
          </a:p>
          <a:p>
            <a:r>
              <a:rPr lang="en-US" sz="2000" dirty="0">
                <a:latin typeface="Adobe Caslon Pro"/>
              </a:rPr>
              <a:t>If the form is not in balance you will get an error</a:t>
            </a:r>
          </a:p>
        </p:txBody>
      </p:sp>
      <p:pic>
        <p:nvPicPr>
          <p:cNvPr id="2" name="Picture 1">
            <a:extLst>
              <a:ext uri="{FF2B5EF4-FFF2-40B4-BE49-F238E27FC236}">
                <a16:creationId xmlns:a16="http://schemas.microsoft.com/office/drawing/2014/main" id="{0ADDE4EB-0885-477C-A41B-12BF73193F29}"/>
              </a:ext>
            </a:extLst>
          </p:cNvPr>
          <p:cNvPicPr>
            <a:picLocks noChangeAspect="1"/>
          </p:cNvPicPr>
          <p:nvPr/>
        </p:nvPicPr>
        <p:blipFill>
          <a:blip r:embed="rId2"/>
          <a:stretch>
            <a:fillRect/>
          </a:stretch>
        </p:blipFill>
        <p:spPr>
          <a:xfrm>
            <a:off x="7433371" y="1843647"/>
            <a:ext cx="2194724" cy="2801161"/>
          </a:xfrm>
          <a:prstGeom prst="rect">
            <a:avLst/>
          </a:prstGeom>
        </p:spPr>
      </p:pic>
      <p:cxnSp>
        <p:nvCxnSpPr>
          <p:cNvPr id="4" name="Straight Arrow Connector 3">
            <a:extLst>
              <a:ext uri="{FF2B5EF4-FFF2-40B4-BE49-F238E27FC236}">
                <a16:creationId xmlns:a16="http://schemas.microsoft.com/office/drawing/2014/main" id="{ABFAE96B-E972-4CA0-8992-0AEEBE08C32D}"/>
              </a:ext>
            </a:extLst>
          </p:cNvPr>
          <p:cNvCxnSpPr/>
          <p:nvPr/>
        </p:nvCxnSpPr>
        <p:spPr>
          <a:xfrm>
            <a:off x="6015319" y="2027545"/>
            <a:ext cx="32362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EBC8093-BC9B-4003-97EC-45172EEC9D60}"/>
              </a:ext>
            </a:extLst>
          </p:cNvPr>
          <p:cNvSpPr txBox="1"/>
          <p:nvPr/>
        </p:nvSpPr>
        <p:spPr>
          <a:xfrm>
            <a:off x="393807" y="803297"/>
            <a:ext cx="9637700" cy="1323439"/>
          </a:xfrm>
          <a:prstGeom prst="rect">
            <a:avLst/>
          </a:prstGeom>
          <a:noFill/>
        </p:spPr>
        <p:txBody>
          <a:bodyPr wrap="square" rtlCol="0">
            <a:spAutoFit/>
          </a:bodyPr>
          <a:lstStyle/>
          <a:p>
            <a:r>
              <a:rPr lang="en-US" sz="2000" dirty="0">
                <a:latin typeface="Adobe Caslon Pro"/>
              </a:rPr>
              <a:t>Additional backup is always required to:</a:t>
            </a:r>
          </a:p>
          <a:p>
            <a:pPr marL="342900" indent="-342900">
              <a:buFont typeface="Arial" panose="020B0604020202020204" pitchFamily="34" charset="0"/>
              <a:buChar char="•"/>
            </a:pPr>
            <a:r>
              <a:rPr lang="en-US" sz="2000" dirty="0">
                <a:latin typeface="Adobe Caslon Pro"/>
              </a:rPr>
              <a:t>Increase or decrease the overall budget</a:t>
            </a:r>
          </a:p>
          <a:p>
            <a:pPr marL="342900" indent="-342900">
              <a:buFont typeface="Arial" panose="020B0604020202020204" pitchFamily="34" charset="0"/>
              <a:buChar char="•"/>
            </a:pPr>
            <a:r>
              <a:rPr lang="en-US" sz="2000" dirty="0">
                <a:latin typeface="Adobe Caslon Pro"/>
              </a:rPr>
              <a:t>To revise the revenue amount</a:t>
            </a:r>
          </a:p>
          <a:p>
            <a:endParaRPr lang="en-US" sz="2000" dirty="0">
              <a:latin typeface="Adobe Caslon Pro"/>
            </a:endParaRPr>
          </a:p>
        </p:txBody>
      </p:sp>
      <p:pic>
        <p:nvPicPr>
          <p:cNvPr id="5" name="Picture 4">
            <a:extLst>
              <a:ext uri="{FF2B5EF4-FFF2-40B4-BE49-F238E27FC236}">
                <a16:creationId xmlns:a16="http://schemas.microsoft.com/office/drawing/2014/main" id="{3FB98E90-6ABC-49CD-A3A9-E02DD74615EF}"/>
              </a:ext>
            </a:extLst>
          </p:cNvPr>
          <p:cNvPicPr>
            <a:picLocks noChangeAspect="1"/>
          </p:cNvPicPr>
          <p:nvPr/>
        </p:nvPicPr>
        <p:blipFill>
          <a:blip r:embed="rId3"/>
          <a:stretch>
            <a:fillRect/>
          </a:stretch>
        </p:blipFill>
        <p:spPr>
          <a:xfrm>
            <a:off x="4025139" y="2636926"/>
            <a:ext cx="2619741" cy="438211"/>
          </a:xfrm>
          <a:prstGeom prst="rect">
            <a:avLst/>
          </a:prstGeom>
        </p:spPr>
      </p:pic>
      <p:sp>
        <p:nvSpPr>
          <p:cNvPr id="6" name="Arrow: Right 5">
            <a:extLst>
              <a:ext uri="{FF2B5EF4-FFF2-40B4-BE49-F238E27FC236}">
                <a16:creationId xmlns:a16="http://schemas.microsoft.com/office/drawing/2014/main" id="{3E0864D1-197F-4A68-8C84-2A4CDFC8FAFC}"/>
              </a:ext>
            </a:extLst>
          </p:cNvPr>
          <p:cNvSpPr/>
          <p:nvPr/>
        </p:nvSpPr>
        <p:spPr>
          <a:xfrm>
            <a:off x="3836894" y="2711823"/>
            <a:ext cx="295835" cy="363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5B4125C-EC59-4F27-BE0A-DC6D2AA6B847}"/>
              </a:ext>
            </a:extLst>
          </p:cNvPr>
          <p:cNvPicPr>
            <a:picLocks noChangeAspect="1"/>
          </p:cNvPicPr>
          <p:nvPr/>
        </p:nvPicPr>
        <p:blipFill>
          <a:blip r:embed="rId4"/>
          <a:stretch>
            <a:fillRect/>
          </a:stretch>
        </p:blipFill>
        <p:spPr>
          <a:xfrm>
            <a:off x="3386838" y="4434811"/>
            <a:ext cx="2743583" cy="1190791"/>
          </a:xfrm>
          <a:prstGeom prst="rect">
            <a:avLst/>
          </a:prstGeom>
        </p:spPr>
      </p:pic>
      <p:sp>
        <p:nvSpPr>
          <p:cNvPr id="10" name="TextBox 9">
            <a:extLst>
              <a:ext uri="{FF2B5EF4-FFF2-40B4-BE49-F238E27FC236}">
                <a16:creationId xmlns:a16="http://schemas.microsoft.com/office/drawing/2014/main" id="{A3FEB2F1-0A4A-4CBA-8173-63C643A9E3D4}"/>
              </a:ext>
            </a:extLst>
          </p:cNvPr>
          <p:cNvSpPr txBox="1"/>
          <p:nvPr/>
        </p:nvSpPr>
        <p:spPr>
          <a:xfrm>
            <a:off x="393807" y="4693307"/>
            <a:ext cx="2887275" cy="923330"/>
          </a:xfrm>
          <a:prstGeom prst="rect">
            <a:avLst/>
          </a:prstGeom>
          <a:noFill/>
        </p:spPr>
        <p:txBody>
          <a:bodyPr wrap="square" rtlCol="0">
            <a:spAutoFit/>
          </a:bodyPr>
          <a:lstStyle/>
          <a:p>
            <a:r>
              <a:rPr lang="en-US" dirty="0">
                <a:latin typeface="Adobe Caslon Pro"/>
              </a:rPr>
              <a:t>Make sure you have your Positives and Negatives correct</a:t>
            </a:r>
          </a:p>
        </p:txBody>
      </p:sp>
      <p:sp>
        <p:nvSpPr>
          <p:cNvPr id="13" name="TextBox 12">
            <a:extLst>
              <a:ext uri="{FF2B5EF4-FFF2-40B4-BE49-F238E27FC236}">
                <a16:creationId xmlns:a16="http://schemas.microsoft.com/office/drawing/2014/main" id="{68A358D9-0B22-4E33-8C6E-FE89D87D35B2}"/>
              </a:ext>
            </a:extLst>
          </p:cNvPr>
          <p:cNvSpPr txBox="1"/>
          <p:nvPr/>
        </p:nvSpPr>
        <p:spPr>
          <a:xfrm>
            <a:off x="393806" y="5742178"/>
            <a:ext cx="2887275" cy="923330"/>
          </a:xfrm>
          <a:prstGeom prst="rect">
            <a:avLst/>
          </a:prstGeom>
          <a:noFill/>
        </p:spPr>
        <p:txBody>
          <a:bodyPr wrap="square" rtlCol="0">
            <a:spAutoFit/>
          </a:bodyPr>
          <a:lstStyle/>
          <a:p>
            <a:r>
              <a:rPr lang="en-US" dirty="0">
                <a:latin typeface="Adobe Caslon Pro"/>
              </a:rPr>
              <a:t>Error if you have an extra line – to remove it click on the - button</a:t>
            </a:r>
          </a:p>
        </p:txBody>
      </p:sp>
      <p:pic>
        <p:nvPicPr>
          <p:cNvPr id="15" name="Picture 14">
            <a:extLst>
              <a:ext uri="{FF2B5EF4-FFF2-40B4-BE49-F238E27FC236}">
                <a16:creationId xmlns:a16="http://schemas.microsoft.com/office/drawing/2014/main" id="{5A2665B3-CA23-4584-9E92-C2B009178B9F}"/>
              </a:ext>
            </a:extLst>
          </p:cNvPr>
          <p:cNvPicPr>
            <a:picLocks noChangeAspect="1"/>
          </p:cNvPicPr>
          <p:nvPr/>
        </p:nvPicPr>
        <p:blipFill>
          <a:blip r:embed="rId5"/>
          <a:stretch>
            <a:fillRect/>
          </a:stretch>
        </p:blipFill>
        <p:spPr>
          <a:xfrm>
            <a:off x="3405891" y="5812986"/>
            <a:ext cx="2724530" cy="933580"/>
          </a:xfrm>
          <a:prstGeom prst="rect">
            <a:avLst/>
          </a:prstGeom>
        </p:spPr>
      </p:pic>
    </p:spTree>
    <p:extLst>
      <p:ext uri="{BB962C8B-B14F-4D97-AF65-F5344CB8AC3E}">
        <p14:creationId xmlns:p14="http://schemas.microsoft.com/office/powerpoint/2010/main" val="349349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7" name="TextBox 6">
            <a:extLst>
              <a:ext uri="{FF2B5EF4-FFF2-40B4-BE49-F238E27FC236}">
                <a16:creationId xmlns:a16="http://schemas.microsoft.com/office/drawing/2014/main" id="{8EBC8093-BC9B-4003-97EC-45172EEC9D60}"/>
              </a:ext>
            </a:extLst>
          </p:cNvPr>
          <p:cNvSpPr txBox="1"/>
          <p:nvPr/>
        </p:nvSpPr>
        <p:spPr>
          <a:xfrm>
            <a:off x="1050541" y="1046421"/>
            <a:ext cx="9637700" cy="5016758"/>
          </a:xfrm>
          <a:prstGeom prst="rect">
            <a:avLst/>
          </a:prstGeom>
          <a:noFill/>
        </p:spPr>
        <p:txBody>
          <a:bodyPr wrap="square" rtlCol="0">
            <a:spAutoFit/>
          </a:bodyPr>
          <a:lstStyle/>
          <a:p>
            <a:r>
              <a:rPr lang="en-US" sz="2000" dirty="0">
                <a:latin typeface="Adobe Caslon Pro"/>
              </a:rPr>
              <a:t>A red X identifies a new account number with no activity in the fiscal year</a:t>
            </a:r>
          </a:p>
          <a:p>
            <a:pPr marL="342900" indent="-342900">
              <a:buFont typeface="Arial" panose="020B0604020202020204" pitchFamily="34" charset="0"/>
              <a:buChar char="•"/>
            </a:pPr>
            <a:r>
              <a:rPr lang="en-US" sz="2000" dirty="0">
                <a:latin typeface="Adobe Caslon Pro"/>
              </a:rPr>
              <a:t>Recheck the account number to ensure it is correct</a:t>
            </a:r>
          </a:p>
          <a:p>
            <a:pPr marL="342900" indent="-342900">
              <a:buFont typeface="Arial" panose="020B0604020202020204" pitchFamily="34" charset="0"/>
              <a:buChar char="•"/>
            </a:pPr>
            <a:r>
              <a:rPr lang="en-US" sz="2000" dirty="0">
                <a:latin typeface="Adobe Caslon Pro"/>
              </a:rPr>
              <a:t>If the account number is correct it will be added to the General Ledger by Accounting Staff</a:t>
            </a:r>
          </a:p>
          <a:p>
            <a:endParaRPr lang="en-US" sz="2000" dirty="0">
              <a:latin typeface="Adobe Caslon Pro"/>
            </a:endParaRPr>
          </a:p>
          <a:p>
            <a:r>
              <a:rPr lang="en-US" sz="2000" dirty="0">
                <a:latin typeface="Adobe Caslon Pro"/>
              </a:rPr>
              <a:t>If the form “Times Out” you will need to refresh your browser</a:t>
            </a:r>
          </a:p>
          <a:p>
            <a:pPr marL="342900" indent="-342900">
              <a:buFont typeface="Arial" panose="020B0604020202020204" pitchFamily="34" charset="0"/>
              <a:buChar char="•"/>
            </a:pPr>
            <a:r>
              <a:rPr lang="en-US" sz="2000" dirty="0">
                <a:latin typeface="Adobe Caslon Pro"/>
              </a:rPr>
              <a:t>You would then need to add any missing information and submit the form again</a:t>
            </a:r>
          </a:p>
          <a:p>
            <a:endParaRPr lang="en-US" sz="2000" dirty="0">
              <a:latin typeface="Adobe Caslon Pro"/>
            </a:endParaRPr>
          </a:p>
          <a:p>
            <a:r>
              <a:rPr lang="en-US" sz="2000" dirty="0">
                <a:latin typeface="Adobe Caslon Pro"/>
              </a:rPr>
              <a:t>The form will not submit if any information is missing or if the balance is not 0</a:t>
            </a:r>
          </a:p>
          <a:p>
            <a:endParaRPr lang="en-US" sz="2000" dirty="0">
              <a:latin typeface="Adobe Caslon Pro"/>
            </a:endParaRPr>
          </a:p>
          <a:p>
            <a:r>
              <a:rPr lang="en-US" sz="2000" dirty="0">
                <a:latin typeface="Adobe Caslon Pro"/>
              </a:rPr>
              <a:t>Once the form is submitted the form and the attachments </a:t>
            </a:r>
            <a:r>
              <a:rPr lang="en-US" sz="2000" b="1" dirty="0">
                <a:latin typeface="Adobe Caslon Pro"/>
              </a:rPr>
              <a:t>can not </a:t>
            </a:r>
            <a:r>
              <a:rPr lang="en-US" sz="2000" dirty="0">
                <a:latin typeface="Adobe Caslon Pro"/>
              </a:rPr>
              <a:t>be edited or deleted by the submitter. </a:t>
            </a:r>
          </a:p>
          <a:p>
            <a:endParaRPr lang="en-US" sz="2000" dirty="0">
              <a:latin typeface="Adobe Caslon Pro"/>
            </a:endParaRPr>
          </a:p>
          <a:p>
            <a:r>
              <a:rPr lang="en-US" sz="2000" dirty="0">
                <a:latin typeface="Adobe Caslon Pro"/>
              </a:rPr>
              <a:t>If the form was referred back to the submitter then they would be able to edit the form or add additional attachments</a:t>
            </a:r>
          </a:p>
          <a:p>
            <a:endParaRPr lang="en-US" sz="2000" dirty="0">
              <a:latin typeface="Adobe Caslon Pro"/>
            </a:endParaRPr>
          </a:p>
        </p:txBody>
      </p:sp>
      <p:pic>
        <p:nvPicPr>
          <p:cNvPr id="3" name="Picture 2">
            <a:extLst>
              <a:ext uri="{FF2B5EF4-FFF2-40B4-BE49-F238E27FC236}">
                <a16:creationId xmlns:a16="http://schemas.microsoft.com/office/drawing/2014/main" id="{2540166B-CE5D-4B44-A2CF-A8E0DBBDCA75}"/>
              </a:ext>
            </a:extLst>
          </p:cNvPr>
          <p:cNvPicPr>
            <a:picLocks noChangeAspect="1"/>
          </p:cNvPicPr>
          <p:nvPr/>
        </p:nvPicPr>
        <p:blipFill>
          <a:blip r:embed="rId2"/>
          <a:stretch>
            <a:fillRect/>
          </a:stretch>
        </p:blipFill>
        <p:spPr>
          <a:xfrm>
            <a:off x="474489" y="1066373"/>
            <a:ext cx="495369" cy="447737"/>
          </a:xfrm>
          <a:prstGeom prst="rect">
            <a:avLst/>
          </a:prstGeom>
        </p:spPr>
      </p:pic>
    </p:spTree>
    <p:extLst>
      <p:ext uri="{BB962C8B-B14F-4D97-AF65-F5344CB8AC3E}">
        <p14:creationId xmlns:p14="http://schemas.microsoft.com/office/powerpoint/2010/main" val="292968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192C31C-9FE5-4F01-93EB-51A6F59F6330}"/>
              </a:ext>
            </a:extLst>
          </p:cNvPr>
          <p:cNvPicPr>
            <a:picLocks noChangeAspect="1"/>
          </p:cNvPicPr>
          <p:nvPr/>
        </p:nvPicPr>
        <p:blipFill>
          <a:blip r:embed="rId2"/>
          <a:stretch>
            <a:fillRect/>
          </a:stretch>
        </p:blipFill>
        <p:spPr>
          <a:xfrm>
            <a:off x="4231531" y="6193076"/>
            <a:ext cx="3025444" cy="519072"/>
          </a:xfrm>
          <a:prstGeom prst="rect">
            <a:avLst/>
          </a:prstGeom>
        </p:spPr>
      </p:pic>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6" name="Rectangle 5">
            <a:extLst>
              <a:ext uri="{FF2B5EF4-FFF2-40B4-BE49-F238E27FC236}">
                <a16:creationId xmlns:a16="http://schemas.microsoft.com/office/drawing/2014/main" id="{3D64A38B-2BAF-421A-80AA-DBEF8AD704AE}"/>
              </a:ext>
            </a:extLst>
          </p:cNvPr>
          <p:cNvSpPr/>
          <p:nvPr/>
        </p:nvSpPr>
        <p:spPr>
          <a:xfrm>
            <a:off x="386340" y="2364594"/>
            <a:ext cx="10858835" cy="59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Adobe Caslon Pro"/>
              </a:rPr>
              <a:t>If the form needs to be cancelled for any reason the next approver would need to decline it</a:t>
            </a:r>
          </a:p>
        </p:txBody>
      </p:sp>
      <p:sp>
        <p:nvSpPr>
          <p:cNvPr id="8" name="Rectangle 7">
            <a:extLst>
              <a:ext uri="{FF2B5EF4-FFF2-40B4-BE49-F238E27FC236}">
                <a16:creationId xmlns:a16="http://schemas.microsoft.com/office/drawing/2014/main" id="{D3773C33-EE43-4232-AAFE-F781D7EE350C}"/>
              </a:ext>
            </a:extLst>
          </p:cNvPr>
          <p:cNvSpPr/>
          <p:nvPr/>
        </p:nvSpPr>
        <p:spPr>
          <a:xfrm>
            <a:off x="1020909" y="2981691"/>
            <a:ext cx="10845389" cy="318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Adobe Caslon Pro"/>
              </a:rPr>
              <a:t>This would result in the form ending without posting</a:t>
            </a:r>
          </a:p>
        </p:txBody>
      </p:sp>
      <p:sp>
        <p:nvSpPr>
          <p:cNvPr id="9" name="Rectangle 8">
            <a:extLst>
              <a:ext uri="{FF2B5EF4-FFF2-40B4-BE49-F238E27FC236}">
                <a16:creationId xmlns:a16="http://schemas.microsoft.com/office/drawing/2014/main" id="{0FDD838C-CAB5-4B82-AC16-7D095762ED82}"/>
              </a:ext>
            </a:extLst>
          </p:cNvPr>
          <p:cNvSpPr/>
          <p:nvPr/>
        </p:nvSpPr>
        <p:spPr>
          <a:xfrm>
            <a:off x="386340" y="775863"/>
            <a:ext cx="11247941" cy="1350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Adobe Caslon Pro"/>
              </a:rPr>
              <a:t>At any point through the workflow the person receiving the form may either refer the form back to the sender</a:t>
            </a:r>
          </a:p>
        </p:txBody>
      </p:sp>
      <p:sp>
        <p:nvSpPr>
          <p:cNvPr id="10" name="Rectangle 9">
            <a:extLst>
              <a:ext uri="{FF2B5EF4-FFF2-40B4-BE49-F238E27FC236}">
                <a16:creationId xmlns:a16="http://schemas.microsoft.com/office/drawing/2014/main" id="{6F30858A-B19D-40FA-AB8E-BC5F1E3E2B8E}"/>
              </a:ext>
            </a:extLst>
          </p:cNvPr>
          <p:cNvSpPr/>
          <p:nvPr/>
        </p:nvSpPr>
        <p:spPr>
          <a:xfrm>
            <a:off x="1020909" y="1610151"/>
            <a:ext cx="11247941" cy="855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Adobe Caslon Pro"/>
              </a:rPr>
              <a:t>Or to anyone else for review prior to approving the form</a:t>
            </a:r>
          </a:p>
        </p:txBody>
      </p:sp>
      <p:sp>
        <p:nvSpPr>
          <p:cNvPr id="4" name="TextBox 3">
            <a:extLst>
              <a:ext uri="{FF2B5EF4-FFF2-40B4-BE49-F238E27FC236}">
                <a16:creationId xmlns:a16="http://schemas.microsoft.com/office/drawing/2014/main" id="{E7BC186B-EC8E-48E4-97F0-67984D52C243}"/>
              </a:ext>
            </a:extLst>
          </p:cNvPr>
          <p:cNvSpPr txBox="1"/>
          <p:nvPr/>
        </p:nvSpPr>
        <p:spPr>
          <a:xfrm>
            <a:off x="386339" y="3558369"/>
            <a:ext cx="11479959" cy="3447098"/>
          </a:xfrm>
          <a:prstGeom prst="rect">
            <a:avLst/>
          </a:prstGeom>
          <a:noFill/>
        </p:spPr>
        <p:txBody>
          <a:bodyPr wrap="square" rtlCol="0">
            <a:spAutoFit/>
          </a:bodyPr>
          <a:lstStyle/>
          <a:p>
            <a:r>
              <a:rPr lang="en-US" sz="2000" dirty="0">
                <a:latin typeface="Adobe Caslon Pro"/>
              </a:rPr>
              <a:t>To View the form you can go to Activity</a:t>
            </a:r>
          </a:p>
          <a:p>
            <a:endParaRPr lang="en-US" sz="2000" dirty="0">
              <a:latin typeface="Adobe Caslon Pro"/>
            </a:endParaRPr>
          </a:p>
          <a:p>
            <a:r>
              <a:rPr lang="en-US" sz="2000" dirty="0">
                <a:latin typeface="Adobe Caslon Pro"/>
              </a:rPr>
              <a:t>If the form is ended prior to 3pm then the transaction will be posted in the General Ledger the next business day </a:t>
            </a:r>
          </a:p>
          <a:p>
            <a:endParaRPr lang="en-US" sz="2000" dirty="0">
              <a:latin typeface="Adobe Caslon Pro"/>
            </a:endParaRPr>
          </a:p>
          <a:p>
            <a:r>
              <a:rPr lang="en-US" sz="2000" dirty="0">
                <a:latin typeface="Adobe Caslon Pro"/>
              </a:rPr>
              <a:t>If after 3pm it will be posted on the 2nd business day</a:t>
            </a:r>
          </a:p>
          <a:p>
            <a:endParaRPr lang="en-US" sz="2000" dirty="0">
              <a:latin typeface="Adobe Caslon Pro"/>
            </a:endParaRPr>
          </a:p>
          <a:p>
            <a:r>
              <a:rPr lang="en-US" sz="2000" dirty="0">
                <a:latin typeface="Adobe Caslon Pro"/>
              </a:rPr>
              <a:t>Use History to see where the form is in the workflow process or to view any approver/viewer notes</a:t>
            </a:r>
          </a:p>
          <a:p>
            <a:endParaRPr lang="en-US" sz="2000" dirty="0">
              <a:latin typeface="Adobe Caslon Pro"/>
            </a:endParaRPr>
          </a:p>
          <a:p>
            <a:endParaRPr lang="en-US" sz="2000" dirty="0">
              <a:latin typeface="Adobe Caslon Pro"/>
            </a:endParaRPr>
          </a:p>
          <a:p>
            <a:endParaRPr lang="en-US" dirty="0"/>
          </a:p>
        </p:txBody>
      </p:sp>
      <p:sp>
        <p:nvSpPr>
          <p:cNvPr id="12" name="Arrow: Right 11">
            <a:extLst>
              <a:ext uri="{FF2B5EF4-FFF2-40B4-BE49-F238E27FC236}">
                <a16:creationId xmlns:a16="http://schemas.microsoft.com/office/drawing/2014/main" id="{73174B83-F057-4DCD-B919-5A6A5DD68FCC}"/>
              </a:ext>
            </a:extLst>
          </p:cNvPr>
          <p:cNvSpPr/>
          <p:nvPr/>
        </p:nvSpPr>
        <p:spPr>
          <a:xfrm>
            <a:off x="4075888" y="6235160"/>
            <a:ext cx="311285" cy="3696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635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5530E5-DC8C-42B3-AB14-00DC4E48412B}"/>
              </a:ext>
            </a:extLst>
          </p:cNvPr>
          <p:cNvPicPr>
            <a:picLocks noChangeAspect="1"/>
          </p:cNvPicPr>
          <p:nvPr/>
        </p:nvPicPr>
        <p:blipFill>
          <a:blip r:embed="rId2"/>
          <a:stretch>
            <a:fillRect/>
          </a:stretch>
        </p:blipFill>
        <p:spPr>
          <a:xfrm>
            <a:off x="1965772" y="1089112"/>
            <a:ext cx="9519164" cy="5697602"/>
          </a:xfrm>
          <a:prstGeom prst="rect">
            <a:avLst/>
          </a:prstGeom>
        </p:spPr>
      </p:pic>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2" name="TextBox 1">
            <a:extLst>
              <a:ext uri="{FF2B5EF4-FFF2-40B4-BE49-F238E27FC236}">
                <a16:creationId xmlns:a16="http://schemas.microsoft.com/office/drawing/2014/main" id="{1155FBE9-425A-4D62-B288-B466D7A363BD}"/>
              </a:ext>
            </a:extLst>
          </p:cNvPr>
          <p:cNvSpPr txBox="1"/>
          <p:nvPr/>
        </p:nvSpPr>
        <p:spPr>
          <a:xfrm>
            <a:off x="369650" y="889057"/>
            <a:ext cx="3752053" cy="400110"/>
          </a:xfrm>
          <a:prstGeom prst="rect">
            <a:avLst/>
          </a:prstGeom>
          <a:noFill/>
        </p:spPr>
        <p:txBody>
          <a:bodyPr wrap="none" rtlCol="0">
            <a:spAutoFit/>
          </a:bodyPr>
          <a:lstStyle/>
          <a:p>
            <a:r>
              <a:rPr lang="en-US" sz="2000" dirty="0">
                <a:latin typeface="Adobe Caslon Pro"/>
              </a:rPr>
              <a:t>Workflow for Budget Revisions</a:t>
            </a:r>
          </a:p>
        </p:txBody>
      </p:sp>
      <p:pic>
        <p:nvPicPr>
          <p:cNvPr id="4" name="Picture 3">
            <a:extLst>
              <a:ext uri="{FF2B5EF4-FFF2-40B4-BE49-F238E27FC236}">
                <a16:creationId xmlns:a16="http://schemas.microsoft.com/office/drawing/2014/main" id="{DEDBDA76-F20D-4328-92F4-A428815EB9EF}"/>
              </a:ext>
            </a:extLst>
          </p:cNvPr>
          <p:cNvPicPr>
            <a:picLocks noChangeAspect="1"/>
          </p:cNvPicPr>
          <p:nvPr/>
        </p:nvPicPr>
        <p:blipFill>
          <a:blip r:embed="rId3"/>
          <a:stretch>
            <a:fillRect/>
          </a:stretch>
        </p:blipFill>
        <p:spPr>
          <a:xfrm>
            <a:off x="6932612" y="6106651"/>
            <a:ext cx="1051455" cy="305261"/>
          </a:xfrm>
          <a:prstGeom prst="rect">
            <a:avLst/>
          </a:prstGeom>
        </p:spPr>
      </p:pic>
    </p:spTree>
    <p:extLst>
      <p:ext uri="{BB962C8B-B14F-4D97-AF65-F5344CB8AC3E}">
        <p14:creationId xmlns:p14="http://schemas.microsoft.com/office/powerpoint/2010/main" val="362174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A83744-E594-4ADC-9898-1C299FFA2237}"/>
              </a:ext>
            </a:extLst>
          </p:cNvPr>
          <p:cNvSpPr txBox="1"/>
          <p:nvPr/>
        </p:nvSpPr>
        <p:spPr>
          <a:xfrm>
            <a:off x="296543" y="1005497"/>
            <a:ext cx="11420967" cy="3239348"/>
          </a:xfrm>
          <a:prstGeom prst="rect">
            <a:avLst/>
          </a:prstGeom>
          <a:noFill/>
        </p:spPr>
        <p:txBody>
          <a:bodyPr wrap="square" rtlCol="0">
            <a:spAutoFit/>
          </a:bodyPr>
          <a:lstStyle/>
          <a:p>
            <a:r>
              <a:rPr lang="en-US" sz="2800" dirty="0">
                <a:latin typeface="Adobe Caslon Pro"/>
              </a:rPr>
              <a:t>Links to additional information about working with Etrieve</a:t>
            </a:r>
          </a:p>
          <a:p>
            <a:endParaRPr lang="en-US" sz="1050" dirty="0"/>
          </a:p>
          <a:p>
            <a:r>
              <a:rPr lang="en-US" sz="2800" dirty="0">
                <a:latin typeface="Adobe Caslon Pro"/>
              </a:rPr>
              <a:t>Link to Etrieve Forms</a:t>
            </a:r>
            <a:r>
              <a:rPr lang="en-US" sz="2400" dirty="0">
                <a:latin typeface="Adobe Caslon Pro"/>
              </a:rPr>
              <a:t>:</a:t>
            </a:r>
            <a:r>
              <a:rPr lang="en-US" sz="2400" dirty="0"/>
              <a:t> </a:t>
            </a:r>
            <a:r>
              <a:rPr lang="en-US" sz="2400" u="sng" dirty="0">
                <a:hlinkClick r:id="rId2"/>
              </a:rPr>
              <a:t>https://etcentral.yosemite.edu/#/form</a:t>
            </a:r>
            <a:endParaRPr lang="en-US" sz="2400" dirty="0"/>
          </a:p>
          <a:p>
            <a:endParaRPr lang="en-US" sz="800" dirty="0">
              <a:latin typeface="Adobe Caslon Pro"/>
            </a:endParaRPr>
          </a:p>
          <a:p>
            <a:r>
              <a:rPr lang="en-US" sz="2800" dirty="0">
                <a:latin typeface="Adobe Caslon Pro"/>
              </a:rPr>
              <a:t>Link to Workflows: </a:t>
            </a:r>
            <a:r>
              <a:rPr lang="en-US" sz="2400" u="sng" dirty="0">
                <a:hlinkClick r:id="rId3"/>
              </a:rPr>
              <a:t>https://modesto.instructure.com/courses/20306/pages/Etrieve%20Workflows?titleize=0</a:t>
            </a:r>
            <a:endParaRPr lang="en-US" sz="2400" dirty="0"/>
          </a:p>
          <a:p>
            <a:endParaRPr lang="en-US" sz="800" dirty="0">
              <a:latin typeface="Adobe Caslon Pro"/>
            </a:endParaRPr>
          </a:p>
          <a:p>
            <a:r>
              <a:rPr lang="en-US" sz="2800" dirty="0">
                <a:latin typeface="Adobe Caslon Pro"/>
              </a:rPr>
              <a:t>Link to Etrieve Trainings:</a:t>
            </a:r>
            <a:r>
              <a:rPr lang="en-US" sz="2400" dirty="0">
                <a:latin typeface="Adobe Caslon Pro"/>
              </a:rPr>
              <a:t> </a:t>
            </a:r>
            <a:r>
              <a:rPr lang="en-US" sz="2400" u="sng" dirty="0">
                <a:hlinkClick r:id="rId4"/>
              </a:rPr>
              <a:t>https://modesto.instructure.com/courses/20306/modules</a:t>
            </a:r>
            <a:endParaRPr lang="en-US" sz="2400" dirty="0"/>
          </a:p>
          <a:p>
            <a:pPr marL="285750" indent="-285750">
              <a:buFont typeface="Arial" panose="020B0604020202020204" pitchFamily="34" charset="0"/>
              <a:buChar char="•"/>
            </a:pPr>
            <a:endParaRPr lang="en-US" dirty="0"/>
          </a:p>
        </p:txBody>
      </p:sp>
      <p:sp>
        <p:nvSpPr>
          <p:cNvPr id="5" name="Subtitle 2">
            <a:extLst>
              <a:ext uri="{FF2B5EF4-FFF2-40B4-BE49-F238E27FC236}">
                <a16:creationId xmlns:a16="http://schemas.microsoft.com/office/drawing/2014/main" id="{09F95069-5A06-41E7-95DA-BF225CE1ADCB}"/>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6" name="TextBox 5">
            <a:extLst>
              <a:ext uri="{FF2B5EF4-FFF2-40B4-BE49-F238E27FC236}">
                <a16:creationId xmlns:a16="http://schemas.microsoft.com/office/drawing/2014/main" id="{C0C8737A-9C84-449E-ABF9-2B6DE6A2D031}"/>
              </a:ext>
            </a:extLst>
          </p:cNvPr>
          <p:cNvSpPr txBox="1"/>
          <p:nvPr/>
        </p:nvSpPr>
        <p:spPr>
          <a:xfrm>
            <a:off x="324256" y="4088407"/>
            <a:ext cx="11571201" cy="2339102"/>
          </a:xfrm>
          <a:prstGeom prst="rect">
            <a:avLst/>
          </a:prstGeom>
          <a:noFill/>
        </p:spPr>
        <p:txBody>
          <a:bodyPr wrap="square" rtlCol="0">
            <a:spAutoFit/>
          </a:bodyPr>
          <a:lstStyle/>
          <a:p>
            <a:r>
              <a:rPr lang="en-US" sz="2800" dirty="0">
                <a:latin typeface="Adobe Caslon Pro"/>
              </a:rPr>
              <a:t>Contact Central Services Accounting if you have any additional questions about the process.</a:t>
            </a:r>
          </a:p>
          <a:p>
            <a:endParaRPr lang="en-US" sz="800" dirty="0">
              <a:latin typeface="Adobe Caslon Pro"/>
            </a:endParaRPr>
          </a:p>
          <a:p>
            <a:r>
              <a:rPr lang="en-US" sz="2800" dirty="0">
                <a:latin typeface="Adobe Caslon Pro"/>
              </a:rPr>
              <a:t>Or if you have any issues arise throughout the process</a:t>
            </a:r>
          </a:p>
          <a:p>
            <a:endParaRPr lang="en-US" sz="800" dirty="0">
              <a:latin typeface="Adobe Caslon Pro"/>
            </a:endParaRPr>
          </a:p>
          <a:p>
            <a:r>
              <a:rPr lang="en-US" sz="2800" dirty="0">
                <a:latin typeface="Adobe Caslon Pro"/>
              </a:rPr>
              <a:t>Contact Information:</a:t>
            </a:r>
            <a:endParaRPr lang="en-US" sz="2800" dirty="0"/>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EA5CC33A-87C5-4A6F-8919-C5B7FDF76596}"/>
              </a:ext>
            </a:extLst>
          </p:cNvPr>
          <p:cNvSpPr txBox="1"/>
          <p:nvPr/>
        </p:nvSpPr>
        <p:spPr>
          <a:xfrm>
            <a:off x="4253841" y="5626894"/>
            <a:ext cx="4782078" cy="1231106"/>
          </a:xfrm>
          <a:prstGeom prst="rect">
            <a:avLst/>
          </a:prstGeom>
          <a:noFill/>
        </p:spPr>
        <p:txBody>
          <a:bodyPr wrap="none" rtlCol="0">
            <a:spAutoFit/>
          </a:bodyPr>
          <a:lstStyle/>
          <a:p>
            <a:pPr marL="457200" indent="-457200">
              <a:buFont typeface="Arial" panose="020B0604020202020204" pitchFamily="34" charset="0"/>
              <a:buChar char="•"/>
            </a:pPr>
            <a:r>
              <a:rPr lang="en-US" sz="2800" dirty="0">
                <a:latin typeface="Adobe Caslon Pro"/>
              </a:rPr>
              <a:t>Vicki Fontana		x6532</a:t>
            </a:r>
          </a:p>
          <a:p>
            <a:pPr marL="457200" indent="-457200">
              <a:buFont typeface="Arial" panose="020B0604020202020204" pitchFamily="34" charset="0"/>
              <a:buChar char="•"/>
            </a:pPr>
            <a:r>
              <a:rPr lang="en-US" sz="2800" dirty="0">
                <a:latin typeface="Adobe Caslon Pro"/>
              </a:rPr>
              <a:t>Mary Bylsma		x6534</a:t>
            </a:r>
          </a:p>
          <a:p>
            <a:endParaRPr lang="en-US" dirty="0"/>
          </a:p>
        </p:txBody>
      </p:sp>
      <p:sp>
        <p:nvSpPr>
          <p:cNvPr id="2" name="Slide Number Placeholder 1">
            <a:extLst>
              <a:ext uri="{FF2B5EF4-FFF2-40B4-BE49-F238E27FC236}">
                <a16:creationId xmlns:a16="http://schemas.microsoft.com/office/drawing/2014/main" id="{9DE658B3-DFF3-46F1-B1AD-1F5FC14531F1}"/>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642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25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6250"/>
                            </p:stCondLst>
                            <p:childTnLst>
                              <p:par>
                                <p:cTn id="11" presetID="10" presetClass="entr" presetSubtype="0" fill="hold" nodeType="afterEffect">
                                  <p:stCondLst>
                                    <p:cond delay="300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C434-257E-4B08-8E7C-07A4862C0282}"/>
              </a:ext>
            </a:extLst>
          </p:cNvPr>
          <p:cNvSpPr txBox="1">
            <a:spLocks/>
          </p:cNvSpPr>
          <p:nvPr/>
        </p:nvSpPr>
        <p:spPr>
          <a:xfrm>
            <a:off x="757660" y="1158866"/>
            <a:ext cx="10824740" cy="1479837"/>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200" dirty="0">
                <a:latin typeface="Adobe Caslon Pro" pitchFamily="18" charset="0"/>
              </a:rPr>
              <a:t>A budget revision is done after the opening budget has been set up</a:t>
            </a:r>
            <a:br>
              <a:rPr lang="en-US" sz="2000" dirty="0">
                <a:latin typeface="Adobe Caslon Pro" pitchFamily="18" charset="0"/>
              </a:rPr>
            </a:br>
            <a:br>
              <a:rPr lang="en-US" sz="1600" dirty="0">
                <a:latin typeface="Adobe Caslon Pro" pitchFamily="18" charset="0"/>
              </a:rPr>
            </a:br>
            <a:br>
              <a:rPr lang="en-US" sz="1600" dirty="0">
                <a:latin typeface="Adobe Caslon Pro" pitchFamily="18" charset="0"/>
              </a:rPr>
            </a:br>
            <a:endParaRPr lang="en-US" sz="1600" dirty="0"/>
          </a:p>
        </p:txBody>
      </p:sp>
      <p:sp>
        <p:nvSpPr>
          <p:cNvPr id="3" name="Subtitle 2">
            <a:extLst>
              <a:ext uri="{FF2B5EF4-FFF2-40B4-BE49-F238E27FC236}">
                <a16:creationId xmlns:a16="http://schemas.microsoft.com/office/drawing/2014/main" id="{56AE43F8-A42D-4C7E-8106-3B674DF5B6A4}"/>
              </a:ext>
            </a:extLst>
          </p:cNvPr>
          <p:cNvSpPr txBox="1">
            <a:spLocks/>
          </p:cNvSpPr>
          <p:nvPr/>
        </p:nvSpPr>
        <p:spPr>
          <a:xfrm>
            <a:off x="733826" y="396113"/>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5" name="TextBox 4">
            <a:extLst>
              <a:ext uri="{FF2B5EF4-FFF2-40B4-BE49-F238E27FC236}">
                <a16:creationId xmlns:a16="http://schemas.microsoft.com/office/drawing/2014/main" id="{2B5F386F-2441-4731-AB75-5FEF5E7A4122}"/>
              </a:ext>
            </a:extLst>
          </p:cNvPr>
          <p:cNvSpPr txBox="1"/>
          <p:nvPr/>
        </p:nvSpPr>
        <p:spPr>
          <a:xfrm>
            <a:off x="761934" y="1505379"/>
            <a:ext cx="10381195"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dobe Caslon Pro" pitchFamily="18" charset="0"/>
              </a:rPr>
              <a:t>It is done to increase/decrease the original amount of the budget</a:t>
            </a:r>
            <a:endParaRPr lang="en-US" sz="2000" dirty="0"/>
          </a:p>
        </p:txBody>
      </p:sp>
      <p:sp>
        <p:nvSpPr>
          <p:cNvPr id="6" name="TextBox 5">
            <a:extLst>
              <a:ext uri="{FF2B5EF4-FFF2-40B4-BE49-F238E27FC236}">
                <a16:creationId xmlns:a16="http://schemas.microsoft.com/office/drawing/2014/main" id="{EAEE2D48-2F0C-4F91-9813-2963AE73D066}"/>
              </a:ext>
            </a:extLst>
          </p:cNvPr>
          <p:cNvSpPr txBox="1"/>
          <p:nvPr/>
        </p:nvSpPr>
        <p:spPr>
          <a:xfrm>
            <a:off x="757660" y="1877902"/>
            <a:ext cx="8699690"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dobe Caslon Pro" pitchFamily="18" charset="0"/>
              </a:rPr>
              <a:t>Or to adjust the original allocation of budget</a:t>
            </a:r>
            <a:endParaRPr lang="en-US" sz="2000" dirty="0"/>
          </a:p>
        </p:txBody>
      </p:sp>
      <p:sp>
        <p:nvSpPr>
          <p:cNvPr id="7" name="TextBox 6">
            <a:extLst>
              <a:ext uri="{FF2B5EF4-FFF2-40B4-BE49-F238E27FC236}">
                <a16:creationId xmlns:a16="http://schemas.microsoft.com/office/drawing/2014/main" id="{FC017D76-65BC-4917-A5BE-A3B9F1A8F520}"/>
              </a:ext>
            </a:extLst>
          </p:cNvPr>
          <p:cNvSpPr txBox="1"/>
          <p:nvPr/>
        </p:nvSpPr>
        <p:spPr>
          <a:xfrm>
            <a:off x="733826" y="2280018"/>
            <a:ext cx="10700514"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dobe Caslon Pro" pitchFamily="18" charset="0"/>
              </a:rPr>
              <a:t>A budget revision can be done multiple times in a fiscal year</a:t>
            </a:r>
            <a:endParaRPr lang="en-US" sz="2000" dirty="0"/>
          </a:p>
        </p:txBody>
      </p:sp>
      <p:sp>
        <p:nvSpPr>
          <p:cNvPr id="8" name="Title 1">
            <a:extLst>
              <a:ext uri="{FF2B5EF4-FFF2-40B4-BE49-F238E27FC236}">
                <a16:creationId xmlns:a16="http://schemas.microsoft.com/office/drawing/2014/main" id="{91DB36BE-1999-4C49-A8A4-CAA1FEE11EF6}"/>
              </a:ext>
            </a:extLst>
          </p:cNvPr>
          <p:cNvSpPr txBox="1">
            <a:spLocks/>
          </p:cNvSpPr>
          <p:nvPr/>
        </p:nvSpPr>
        <p:spPr>
          <a:xfrm>
            <a:off x="757660" y="2711936"/>
            <a:ext cx="8168925" cy="2931873"/>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100" dirty="0">
                <a:latin typeface="Adobe Caslon Pro" pitchFamily="18" charset="0"/>
              </a:rPr>
              <a:t>Back-up is needed when submitting the budget revision</a:t>
            </a:r>
          </a:p>
          <a:p>
            <a:pPr algn="l"/>
            <a:endParaRPr lang="en-US" sz="800" dirty="0">
              <a:latin typeface="Adobe Caslon Pro" pitchFamily="18" charset="0"/>
            </a:endParaRPr>
          </a:p>
          <a:p>
            <a:pPr marL="342900" indent="-342900" algn="l">
              <a:buFont typeface="Arial" panose="020B0604020202020204" pitchFamily="34" charset="0"/>
              <a:buChar char="•"/>
            </a:pPr>
            <a:r>
              <a:rPr lang="en-US" sz="2100" dirty="0">
                <a:latin typeface="Adobe Caslon Pro" pitchFamily="18" charset="0"/>
              </a:rPr>
              <a:t>To provide the back-up you will use the CF Files </a:t>
            </a:r>
          </a:p>
          <a:p>
            <a:pPr algn="l"/>
            <a:endParaRPr lang="en-US" sz="800" dirty="0">
              <a:latin typeface="Adobe Caslon Pro" pitchFamily="18" charset="0"/>
            </a:endParaRPr>
          </a:p>
          <a:p>
            <a:pPr algn="l"/>
            <a:r>
              <a:rPr lang="en-US" sz="2100" dirty="0">
                <a:latin typeface="Adobe Caslon Pro" pitchFamily="18" charset="0"/>
              </a:rPr>
              <a:t>You can also include additional Pertinent Information</a:t>
            </a:r>
          </a:p>
          <a:p>
            <a:pPr algn="l"/>
            <a:endParaRPr lang="en-US" sz="800" dirty="0">
              <a:latin typeface="Adobe Caslon Pro" pitchFamily="18" charset="0"/>
            </a:endParaRPr>
          </a:p>
          <a:p>
            <a:pPr marL="571500" indent="-571500" algn="l">
              <a:buFont typeface="Arial" panose="020B0604020202020204" pitchFamily="34" charset="0"/>
              <a:buChar char="•"/>
            </a:pPr>
            <a:r>
              <a:rPr lang="en-US" sz="1600" dirty="0">
                <a:latin typeface="Adobe Caslon Pro" pitchFamily="18" charset="0"/>
              </a:rPr>
              <a:t>Example: Funder/Award Change Communication</a:t>
            </a:r>
          </a:p>
          <a:p>
            <a:pPr algn="l"/>
            <a:endParaRPr lang="en-US" sz="3600" dirty="0">
              <a:latin typeface="Adobe Caslon Pro" pitchFamily="18" charset="0"/>
            </a:endParaRPr>
          </a:p>
          <a:p>
            <a:pPr algn="l"/>
            <a:endParaRPr lang="en-US" sz="1600" dirty="0"/>
          </a:p>
        </p:txBody>
      </p:sp>
      <p:sp>
        <p:nvSpPr>
          <p:cNvPr id="9" name="TextBox 8">
            <a:extLst>
              <a:ext uri="{FF2B5EF4-FFF2-40B4-BE49-F238E27FC236}">
                <a16:creationId xmlns:a16="http://schemas.microsoft.com/office/drawing/2014/main" id="{C2307BBD-1915-49D6-BB68-7F2FEBD544FD}"/>
              </a:ext>
            </a:extLst>
          </p:cNvPr>
          <p:cNvSpPr txBox="1"/>
          <p:nvPr/>
        </p:nvSpPr>
        <p:spPr>
          <a:xfrm>
            <a:off x="920395" y="4702766"/>
            <a:ext cx="10327376" cy="1323439"/>
          </a:xfrm>
          <a:prstGeom prst="rect">
            <a:avLst/>
          </a:prstGeom>
          <a:noFill/>
        </p:spPr>
        <p:txBody>
          <a:bodyPr wrap="square" rtlCol="0">
            <a:spAutoFit/>
          </a:bodyPr>
          <a:lstStyle/>
          <a:p>
            <a:pPr marL="457200" indent="-457200">
              <a:buFont typeface="+mj-lt"/>
              <a:buAutoNum type="arabicPeriod"/>
            </a:pPr>
            <a:r>
              <a:rPr lang="en-US" sz="2400" dirty="0">
                <a:latin typeface="Adobe Caslon Pro" pitchFamily="18" charset="0"/>
                <a:ea typeface="+mj-ea"/>
                <a:cs typeface="+mj-cs"/>
              </a:rPr>
              <a:t>Yosemite.edu &gt; Central Services &gt; Administrative Services &gt; 	Accounting &gt; Accounting  Forms in Teams</a:t>
            </a:r>
          </a:p>
          <a:p>
            <a:endParaRPr lang="en-US" sz="800" dirty="0">
              <a:latin typeface="Adobe Caslon Pro" pitchFamily="18" charset="0"/>
              <a:ea typeface="+mj-ea"/>
              <a:cs typeface="+mj-cs"/>
            </a:endParaRPr>
          </a:p>
          <a:p>
            <a:r>
              <a:rPr lang="en-US" sz="2400" dirty="0">
                <a:latin typeface="Adobe Caslon Pro" pitchFamily="18" charset="0"/>
                <a:ea typeface="+mj-ea"/>
                <a:cs typeface="+mj-cs"/>
              </a:rPr>
              <a:t>2.   Or in the YCCD FS Round-Tables TEAM – Files in the CF Files Chancel</a:t>
            </a:r>
          </a:p>
        </p:txBody>
      </p:sp>
      <p:sp>
        <p:nvSpPr>
          <p:cNvPr id="10" name="TextBox 9">
            <a:extLst>
              <a:ext uri="{FF2B5EF4-FFF2-40B4-BE49-F238E27FC236}">
                <a16:creationId xmlns:a16="http://schemas.microsoft.com/office/drawing/2014/main" id="{63A21F59-B210-4EA3-9753-94F466B5D1F2}"/>
              </a:ext>
            </a:extLst>
          </p:cNvPr>
          <p:cNvSpPr txBox="1"/>
          <p:nvPr/>
        </p:nvSpPr>
        <p:spPr>
          <a:xfrm>
            <a:off x="602273" y="6164218"/>
            <a:ext cx="10700514" cy="461665"/>
          </a:xfrm>
          <a:prstGeom prst="rect">
            <a:avLst/>
          </a:prstGeom>
          <a:noFill/>
        </p:spPr>
        <p:txBody>
          <a:bodyPr wrap="square" rtlCol="0">
            <a:spAutoFit/>
          </a:bodyPr>
          <a:lstStyle/>
          <a:p>
            <a:r>
              <a:rPr lang="en-US" sz="2400" dirty="0">
                <a:latin typeface="Adobe Caslon Pro" pitchFamily="18" charset="0"/>
              </a:rPr>
              <a:t>Right Click on Budget Revision and choose Open in App</a:t>
            </a:r>
            <a:endParaRPr lang="en-US" sz="2400" dirty="0"/>
          </a:p>
        </p:txBody>
      </p:sp>
      <p:sp>
        <p:nvSpPr>
          <p:cNvPr id="11" name="TextBox 10">
            <a:extLst>
              <a:ext uri="{FF2B5EF4-FFF2-40B4-BE49-F238E27FC236}">
                <a16:creationId xmlns:a16="http://schemas.microsoft.com/office/drawing/2014/main" id="{C321A224-1DE6-4581-9D2F-C7C8BB0C6819}"/>
              </a:ext>
            </a:extLst>
          </p:cNvPr>
          <p:cNvSpPr txBox="1"/>
          <p:nvPr/>
        </p:nvSpPr>
        <p:spPr>
          <a:xfrm>
            <a:off x="442615" y="4221472"/>
            <a:ext cx="10700514" cy="461665"/>
          </a:xfrm>
          <a:prstGeom prst="rect">
            <a:avLst/>
          </a:prstGeom>
          <a:noFill/>
        </p:spPr>
        <p:txBody>
          <a:bodyPr wrap="square" rtlCol="0">
            <a:spAutoFit/>
          </a:bodyPr>
          <a:lstStyle/>
          <a:p>
            <a:r>
              <a:rPr lang="en-US" sz="2400" dirty="0">
                <a:latin typeface="Adobe Caslon Pro" pitchFamily="18" charset="0"/>
              </a:rPr>
              <a:t>Two ways to get to the file:</a:t>
            </a:r>
            <a:endParaRPr lang="en-US" sz="2400" dirty="0"/>
          </a:p>
        </p:txBody>
      </p:sp>
    </p:spTree>
    <p:extLst>
      <p:ext uri="{BB962C8B-B14F-4D97-AF65-F5344CB8AC3E}">
        <p14:creationId xmlns:p14="http://schemas.microsoft.com/office/powerpoint/2010/main" val="169323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6AE43F8-A42D-4C7E-8106-3B674DF5B6A4}"/>
              </a:ext>
            </a:extLst>
          </p:cNvPr>
          <p:cNvSpPr txBox="1">
            <a:spLocks/>
          </p:cNvSpPr>
          <p:nvPr/>
        </p:nvSpPr>
        <p:spPr>
          <a:xfrm>
            <a:off x="733826" y="396113"/>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8" name="Title 1">
            <a:extLst>
              <a:ext uri="{FF2B5EF4-FFF2-40B4-BE49-F238E27FC236}">
                <a16:creationId xmlns:a16="http://schemas.microsoft.com/office/drawing/2014/main" id="{91DB36BE-1999-4C49-A8A4-CAA1FEE11EF6}"/>
              </a:ext>
            </a:extLst>
          </p:cNvPr>
          <p:cNvSpPr txBox="1">
            <a:spLocks/>
          </p:cNvSpPr>
          <p:nvPr/>
        </p:nvSpPr>
        <p:spPr>
          <a:xfrm>
            <a:off x="733826" y="1234436"/>
            <a:ext cx="8168925" cy="2194564"/>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100" dirty="0">
                <a:latin typeface="Adobe Caslon Pro" pitchFamily="18" charset="0"/>
              </a:rPr>
              <a:t>Enable the Content once the file is open</a:t>
            </a:r>
          </a:p>
          <a:p>
            <a:pPr algn="l"/>
            <a:endParaRPr lang="en-US" sz="1100" dirty="0">
              <a:latin typeface="Adobe Caslon Pro" pitchFamily="18" charset="0"/>
            </a:endParaRPr>
          </a:p>
          <a:p>
            <a:pPr algn="l"/>
            <a:r>
              <a:rPr lang="en-US" sz="2100" dirty="0">
                <a:latin typeface="Adobe Caslon Pro" pitchFamily="18" charset="0"/>
              </a:rPr>
              <a:t>Choose the Fiscal Year you are working in</a:t>
            </a:r>
          </a:p>
          <a:p>
            <a:pPr algn="l"/>
            <a:endParaRPr lang="en-US" sz="1100" dirty="0">
              <a:latin typeface="Adobe Caslon Pro" pitchFamily="18" charset="0"/>
            </a:endParaRPr>
          </a:p>
          <a:p>
            <a:pPr algn="l"/>
            <a:r>
              <a:rPr lang="en-US" sz="2100" dirty="0">
                <a:latin typeface="Adobe Caslon Pro" pitchFamily="18" charset="0"/>
              </a:rPr>
              <a:t>The information can be (but does not need to be) limited by:</a:t>
            </a:r>
          </a:p>
          <a:p>
            <a:pPr marL="342900" indent="-342900" algn="l">
              <a:buFont typeface="Arial" panose="020B0604020202020204" pitchFamily="34" charset="0"/>
              <a:buChar char="•"/>
            </a:pPr>
            <a:r>
              <a:rPr lang="en-US" sz="2100" dirty="0">
                <a:latin typeface="Adobe Caslon Pro" pitchFamily="18" charset="0"/>
              </a:rPr>
              <a:t>Fund</a:t>
            </a:r>
          </a:p>
          <a:p>
            <a:pPr marL="342900" indent="-342900" algn="l">
              <a:buFont typeface="Arial" panose="020B0604020202020204" pitchFamily="34" charset="0"/>
              <a:buChar char="•"/>
            </a:pPr>
            <a:r>
              <a:rPr lang="en-US" sz="2100" dirty="0">
                <a:latin typeface="Adobe Caslon Pro" pitchFamily="18" charset="0"/>
              </a:rPr>
              <a:t>Subfund</a:t>
            </a:r>
          </a:p>
          <a:p>
            <a:pPr marL="342900" indent="-342900" algn="l">
              <a:buFont typeface="Arial" panose="020B0604020202020204" pitchFamily="34" charset="0"/>
              <a:buChar char="•"/>
            </a:pPr>
            <a:r>
              <a:rPr lang="en-US" sz="2100" dirty="0">
                <a:latin typeface="Adobe Caslon Pro" pitchFamily="18" charset="0"/>
              </a:rPr>
              <a:t>and/or Responsibility Code</a:t>
            </a:r>
          </a:p>
          <a:p>
            <a:pPr marL="342900" indent="-342900" algn="l">
              <a:buFont typeface="Arial" panose="020B0604020202020204" pitchFamily="34" charset="0"/>
              <a:buChar char="•"/>
            </a:pPr>
            <a:endParaRPr lang="en-US" sz="2100" dirty="0">
              <a:latin typeface="Adobe Caslon Pro" pitchFamily="18" charset="0"/>
            </a:endParaRPr>
          </a:p>
          <a:p>
            <a:pPr algn="l"/>
            <a:endParaRPr lang="en-US" sz="1600" dirty="0"/>
          </a:p>
        </p:txBody>
      </p:sp>
      <p:sp>
        <p:nvSpPr>
          <p:cNvPr id="10" name="TextBox 9">
            <a:extLst>
              <a:ext uri="{FF2B5EF4-FFF2-40B4-BE49-F238E27FC236}">
                <a16:creationId xmlns:a16="http://schemas.microsoft.com/office/drawing/2014/main" id="{63A21F59-B210-4EA3-9753-94F466B5D1F2}"/>
              </a:ext>
            </a:extLst>
          </p:cNvPr>
          <p:cNvSpPr txBox="1"/>
          <p:nvPr/>
        </p:nvSpPr>
        <p:spPr>
          <a:xfrm>
            <a:off x="611237" y="4756759"/>
            <a:ext cx="10700514" cy="830997"/>
          </a:xfrm>
          <a:prstGeom prst="rect">
            <a:avLst/>
          </a:prstGeom>
          <a:noFill/>
        </p:spPr>
        <p:txBody>
          <a:bodyPr wrap="square" rtlCol="0">
            <a:spAutoFit/>
          </a:bodyPr>
          <a:lstStyle/>
          <a:p>
            <a:r>
              <a:rPr lang="en-US" sz="2400" dirty="0">
                <a:latin typeface="Adobe Caslon Pro" pitchFamily="18" charset="0"/>
              </a:rPr>
              <a:t>Once you type in or select the account number you will see fiscal information about the account string</a:t>
            </a:r>
            <a:endParaRPr lang="en-US" sz="2400" dirty="0"/>
          </a:p>
        </p:txBody>
      </p:sp>
      <p:sp>
        <p:nvSpPr>
          <p:cNvPr id="11" name="TextBox 10">
            <a:extLst>
              <a:ext uri="{FF2B5EF4-FFF2-40B4-BE49-F238E27FC236}">
                <a16:creationId xmlns:a16="http://schemas.microsoft.com/office/drawing/2014/main" id="{C321A224-1DE6-4581-9D2F-C7C8BB0C6819}"/>
              </a:ext>
            </a:extLst>
          </p:cNvPr>
          <p:cNvSpPr txBox="1"/>
          <p:nvPr/>
        </p:nvSpPr>
        <p:spPr>
          <a:xfrm>
            <a:off x="733826" y="3280468"/>
            <a:ext cx="10700514" cy="1323439"/>
          </a:xfrm>
          <a:prstGeom prst="rect">
            <a:avLst/>
          </a:prstGeom>
          <a:noFill/>
        </p:spPr>
        <p:txBody>
          <a:bodyPr wrap="square" rtlCol="0">
            <a:spAutoFit/>
          </a:bodyPr>
          <a:lstStyle/>
          <a:p>
            <a:r>
              <a:rPr lang="en-US" sz="2400" dirty="0">
                <a:latin typeface="Adobe Caslon Pro" pitchFamily="18" charset="0"/>
              </a:rPr>
              <a:t>Then you can either type in the account number or use the drop down to select an account number</a:t>
            </a:r>
          </a:p>
          <a:p>
            <a:pPr marL="342900" indent="-342900">
              <a:buFont typeface="Arial" panose="020B0604020202020204" pitchFamily="34" charset="0"/>
              <a:buChar char="•"/>
            </a:pPr>
            <a:r>
              <a:rPr lang="en-US" sz="1600" dirty="0">
                <a:latin typeface="Adobe Caslon Pro" pitchFamily="18" charset="0"/>
              </a:rPr>
              <a:t>Limiting the information when the file is open will reduce the number of accounts shown on the drop down list</a:t>
            </a:r>
          </a:p>
          <a:p>
            <a:pPr marL="342900" indent="-342900">
              <a:buFont typeface="Arial" panose="020B0604020202020204" pitchFamily="34" charset="0"/>
              <a:buChar char="•"/>
            </a:pPr>
            <a:r>
              <a:rPr lang="en-US" sz="1600" dirty="0">
                <a:latin typeface="Adobe Caslon Pro" pitchFamily="18" charset="0"/>
              </a:rPr>
              <a:t>When you see a red triangle in a cell you can hover over it for instructions on using that cell</a:t>
            </a:r>
            <a:endParaRPr lang="en-US" sz="1600" dirty="0"/>
          </a:p>
        </p:txBody>
      </p:sp>
    </p:spTree>
    <p:extLst>
      <p:ext uri="{BB962C8B-B14F-4D97-AF65-F5344CB8AC3E}">
        <p14:creationId xmlns:p14="http://schemas.microsoft.com/office/powerpoint/2010/main" val="331858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6AE43F8-A42D-4C7E-8106-3B674DF5B6A4}"/>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8" name="Title 1">
            <a:extLst>
              <a:ext uri="{FF2B5EF4-FFF2-40B4-BE49-F238E27FC236}">
                <a16:creationId xmlns:a16="http://schemas.microsoft.com/office/drawing/2014/main" id="{91DB36BE-1999-4C49-A8A4-CAA1FEE11EF6}"/>
              </a:ext>
            </a:extLst>
          </p:cNvPr>
          <p:cNvSpPr txBox="1">
            <a:spLocks/>
          </p:cNvSpPr>
          <p:nvPr/>
        </p:nvSpPr>
        <p:spPr>
          <a:xfrm>
            <a:off x="474489" y="586826"/>
            <a:ext cx="11243021" cy="2194564"/>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100" dirty="0">
                <a:latin typeface="Adobe Caslon Pro" pitchFamily="18" charset="0"/>
              </a:rPr>
              <a:t>Use the “Change” column to add or reduce the budget amount for that line item</a:t>
            </a:r>
          </a:p>
          <a:p>
            <a:pPr marL="342900" indent="-342900" algn="l">
              <a:buFont typeface="Arial" panose="020B0604020202020204" pitchFamily="34" charset="0"/>
              <a:buChar char="•"/>
            </a:pPr>
            <a:r>
              <a:rPr lang="en-US" sz="2100" dirty="0">
                <a:latin typeface="Adobe Caslon Pro" pitchFamily="18" charset="0"/>
              </a:rPr>
              <a:t>Example: Object Code 54467 below is overspent</a:t>
            </a:r>
          </a:p>
          <a:p>
            <a:pPr marL="342900" indent="-342900" algn="l">
              <a:buFont typeface="Arial" panose="020B0604020202020204" pitchFamily="34" charset="0"/>
              <a:buChar char="•"/>
            </a:pPr>
            <a:endParaRPr lang="en-US" sz="2100" dirty="0">
              <a:latin typeface="Adobe Caslon Pro" pitchFamily="18" charset="0"/>
            </a:endParaRPr>
          </a:p>
          <a:p>
            <a:pPr algn="l"/>
            <a:endParaRPr lang="en-US" sz="1600" dirty="0"/>
          </a:p>
        </p:txBody>
      </p:sp>
      <p:pic>
        <p:nvPicPr>
          <p:cNvPr id="2" name="Picture 1">
            <a:extLst>
              <a:ext uri="{FF2B5EF4-FFF2-40B4-BE49-F238E27FC236}">
                <a16:creationId xmlns:a16="http://schemas.microsoft.com/office/drawing/2014/main" id="{532A317D-A2A2-4D4E-B4FB-19DFEA5333EE}"/>
              </a:ext>
            </a:extLst>
          </p:cNvPr>
          <p:cNvPicPr>
            <a:picLocks noChangeAspect="1"/>
          </p:cNvPicPr>
          <p:nvPr/>
        </p:nvPicPr>
        <p:blipFill>
          <a:blip r:embed="rId2"/>
          <a:stretch>
            <a:fillRect/>
          </a:stretch>
        </p:blipFill>
        <p:spPr>
          <a:xfrm>
            <a:off x="881062" y="1187552"/>
            <a:ext cx="6820181" cy="1467240"/>
          </a:xfrm>
          <a:prstGeom prst="rect">
            <a:avLst/>
          </a:prstGeom>
        </p:spPr>
      </p:pic>
      <p:sp>
        <p:nvSpPr>
          <p:cNvPr id="7" name="Title 1">
            <a:extLst>
              <a:ext uri="{FF2B5EF4-FFF2-40B4-BE49-F238E27FC236}">
                <a16:creationId xmlns:a16="http://schemas.microsoft.com/office/drawing/2014/main" id="{9483CC03-53CC-49BA-8694-2F229E873EC8}"/>
              </a:ext>
            </a:extLst>
          </p:cNvPr>
          <p:cNvSpPr txBox="1">
            <a:spLocks/>
          </p:cNvSpPr>
          <p:nvPr/>
        </p:nvSpPr>
        <p:spPr>
          <a:xfrm>
            <a:off x="474489" y="2771796"/>
            <a:ext cx="11243021" cy="468858"/>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100" dirty="0">
                <a:latin typeface="Adobe Caslon Pro" pitchFamily="18" charset="0"/>
              </a:rPr>
              <a:t>The budget will need to be increased for the object code</a:t>
            </a:r>
          </a:p>
          <a:p>
            <a:pPr marL="342900" indent="-342900" algn="l">
              <a:buFont typeface="Arial" panose="020B0604020202020204" pitchFamily="34" charset="0"/>
              <a:buChar char="•"/>
            </a:pPr>
            <a:endParaRPr lang="en-US" sz="2100" dirty="0">
              <a:latin typeface="Adobe Caslon Pro" pitchFamily="18" charset="0"/>
            </a:endParaRPr>
          </a:p>
          <a:p>
            <a:pPr algn="l"/>
            <a:endParaRPr lang="en-US" sz="1600" dirty="0"/>
          </a:p>
        </p:txBody>
      </p:sp>
      <p:pic>
        <p:nvPicPr>
          <p:cNvPr id="4" name="Picture 3">
            <a:extLst>
              <a:ext uri="{FF2B5EF4-FFF2-40B4-BE49-F238E27FC236}">
                <a16:creationId xmlns:a16="http://schemas.microsoft.com/office/drawing/2014/main" id="{BA46524E-C3B7-44C8-93CB-1597D29A3256}"/>
              </a:ext>
            </a:extLst>
          </p:cNvPr>
          <p:cNvPicPr>
            <a:picLocks noChangeAspect="1"/>
          </p:cNvPicPr>
          <p:nvPr/>
        </p:nvPicPr>
        <p:blipFill>
          <a:blip r:embed="rId3"/>
          <a:stretch>
            <a:fillRect/>
          </a:stretch>
        </p:blipFill>
        <p:spPr>
          <a:xfrm>
            <a:off x="881062" y="3250936"/>
            <a:ext cx="6829706" cy="1460401"/>
          </a:xfrm>
          <a:prstGeom prst="rect">
            <a:avLst/>
          </a:prstGeom>
        </p:spPr>
      </p:pic>
      <p:sp>
        <p:nvSpPr>
          <p:cNvPr id="9" name="Title 1">
            <a:extLst>
              <a:ext uri="{FF2B5EF4-FFF2-40B4-BE49-F238E27FC236}">
                <a16:creationId xmlns:a16="http://schemas.microsoft.com/office/drawing/2014/main" id="{C6397E8C-59F1-4608-9ABF-99FDF7EDA12E}"/>
              </a:ext>
            </a:extLst>
          </p:cNvPr>
          <p:cNvSpPr txBox="1">
            <a:spLocks/>
          </p:cNvSpPr>
          <p:nvPr/>
        </p:nvSpPr>
        <p:spPr>
          <a:xfrm>
            <a:off x="352625" y="4721619"/>
            <a:ext cx="11243021" cy="468858"/>
          </a:xfrm>
          <a:prstGeom prst="rect">
            <a:avLst/>
          </a:prstGeom>
        </p:spPr>
        <p:txBody>
          <a:bodyPr>
            <a:normAutofit fontScale="975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sz="2100" dirty="0">
                <a:latin typeface="Adobe Caslon Pro" pitchFamily="18" charset="0"/>
              </a:rPr>
              <a:t>The total budget isn’t changing so budget in a separate object code will need to be reduced</a:t>
            </a:r>
          </a:p>
          <a:p>
            <a:pPr algn="l"/>
            <a:endParaRPr lang="en-US" sz="1600" dirty="0"/>
          </a:p>
        </p:txBody>
      </p:sp>
      <p:pic>
        <p:nvPicPr>
          <p:cNvPr id="5" name="Picture 4">
            <a:extLst>
              <a:ext uri="{FF2B5EF4-FFF2-40B4-BE49-F238E27FC236}">
                <a16:creationId xmlns:a16="http://schemas.microsoft.com/office/drawing/2014/main" id="{1D5881A2-DE7C-4F9B-A098-882AB2A526A8}"/>
              </a:ext>
            </a:extLst>
          </p:cNvPr>
          <p:cNvPicPr>
            <a:picLocks noChangeAspect="1"/>
          </p:cNvPicPr>
          <p:nvPr/>
        </p:nvPicPr>
        <p:blipFill>
          <a:blip r:embed="rId4"/>
          <a:stretch>
            <a:fillRect/>
          </a:stretch>
        </p:blipFill>
        <p:spPr>
          <a:xfrm>
            <a:off x="810465" y="5164721"/>
            <a:ext cx="6805893" cy="1486845"/>
          </a:xfrm>
          <a:prstGeom prst="rect">
            <a:avLst/>
          </a:prstGeom>
        </p:spPr>
      </p:pic>
    </p:spTree>
    <p:extLst>
      <p:ext uri="{BB962C8B-B14F-4D97-AF65-F5344CB8AC3E}">
        <p14:creationId xmlns:p14="http://schemas.microsoft.com/office/powerpoint/2010/main" val="309414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7C5397-206E-4DCF-93A2-36F9F96FA973}"/>
              </a:ext>
            </a:extLst>
          </p:cNvPr>
          <p:cNvSpPr txBox="1"/>
          <p:nvPr/>
        </p:nvSpPr>
        <p:spPr>
          <a:xfrm>
            <a:off x="600389" y="2121729"/>
            <a:ext cx="8341454" cy="707886"/>
          </a:xfrm>
          <a:prstGeom prst="rect">
            <a:avLst/>
          </a:prstGeom>
          <a:noFill/>
        </p:spPr>
        <p:txBody>
          <a:bodyPr wrap="square" rtlCol="0">
            <a:spAutoFit/>
          </a:bodyPr>
          <a:lstStyle/>
          <a:p>
            <a:r>
              <a:rPr lang="en-US" sz="2000" dirty="0">
                <a:latin typeface="Adobe Caslon Pro"/>
              </a:rPr>
              <a:t>The revised budget amount for an account should not be less then what has already been spent and encumbered from the account</a:t>
            </a:r>
          </a:p>
        </p:txBody>
      </p:sp>
      <p:sp>
        <p:nvSpPr>
          <p:cNvPr id="6" name="TextBox 5">
            <a:extLst>
              <a:ext uri="{FF2B5EF4-FFF2-40B4-BE49-F238E27FC236}">
                <a16:creationId xmlns:a16="http://schemas.microsoft.com/office/drawing/2014/main" id="{886D1985-C6E8-4BEA-9A10-52CD13D4CA8F}"/>
              </a:ext>
            </a:extLst>
          </p:cNvPr>
          <p:cNvSpPr txBox="1"/>
          <p:nvPr/>
        </p:nvSpPr>
        <p:spPr>
          <a:xfrm>
            <a:off x="1148471" y="2923752"/>
            <a:ext cx="7793372" cy="1538883"/>
          </a:xfrm>
          <a:prstGeom prst="rect">
            <a:avLst/>
          </a:prstGeom>
          <a:noFill/>
        </p:spPr>
        <p:txBody>
          <a:bodyPr wrap="square" rtlCol="0">
            <a:spAutoFit/>
          </a:bodyPr>
          <a:lstStyle/>
          <a:p>
            <a:r>
              <a:rPr lang="en-US" sz="2400" dirty="0">
                <a:latin typeface="Adobe Caslon Pro"/>
              </a:rPr>
              <a:t>Exceptions to this rule might be:</a:t>
            </a:r>
          </a:p>
          <a:p>
            <a:endParaRPr lang="en-US" sz="800" dirty="0">
              <a:latin typeface="Adobe Caslon Pro"/>
            </a:endParaRPr>
          </a:p>
          <a:p>
            <a:pPr marL="342900" indent="-342900">
              <a:buFont typeface="Arial" panose="020B0604020202020204" pitchFamily="34" charset="0"/>
              <a:buChar char="•"/>
            </a:pPr>
            <a:r>
              <a:rPr lang="en-US" dirty="0">
                <a:latin typeface="Adobe Caslon Pro"/>
              </a:rPr>
              <a:t>There is an expenditure transfer in progress that will be transferring expenses out of the account</a:t>
            </a:r>
          </a:p>
          <a:p>
            <a:endParaRPr lang="en-US" sz="800" dirty="0">
              <a:latin typeface="Adobe Caslon Pro"/>
            </a:endParaRPr>
          </a:p>
          <a:p>
            <a:pPr marL="342900" indent="-342900">
              <a:buFont typeface="Arial" panose="020B0604020202020204" pitchFamily="34" charset="0"/>
              <a:buChar char="•"/>
            </a:pPr>
            <a:r>
              <a:rPr lang="en-US" dirty="0">
                <a:latin typeface="Adobe Caslon Pro"/>
              </a:rPr>
              <a:t>A purchase order is going to be reduced</a:t>
            </a:r>
          </a:p>
        </p:txBody>
      </p:sp>
      <p:sp>
        <p:nvSpPr>
          <p:cNvPr id="4" name="TextBox 3">
            <a:extLst>
              <a:ext uri="{FF2B5EF4-FFF2-40B4-BE49-F238E27FC236}">
                <a16:creationId xmlns:a16="http://schemas.microsoft.com/office/drawing/2014/main" id="{6D19B325-DA4D-4C3C-9FBC-17A00A38DA62}"/>
              </a:ext>
            </a:extLst>
          </p:cNvPr>
          <p:cNvSpPr txBox="1"/>
          <p:nvPr/>
        </p:nvSpPr>
        <p:spPr>
          <a:xfrm>
            <a:off x="474489" y="4556772"/>
            <a:ext cx="10403787" cy="461665"/>
          </a:xfrm>
          <a:prstGeom prst="rect">
            <a:avLst/>
          </a:prstGeom>
          <a:noFill/>
        </p:spPr>
        <p:txBody>
          <a:bodyPr wrap="square" rtlCol="0">
            <a:spAutoFit/>
          </a:bodyPr>
          <a:lstStyle/>
          <a:p>
            <a:r>
              <a:rPr lang="en-US" sz="2400" dirty="0">
                <a:latin typeface="Adobe Caslon Pro"/>
              </a:rPr>
              <a:t>If this is the case you will enter the reason in the “Notes” Field on the form</a:t>
            </a:r>
          </a:p>
        </p:txBody>
      </p:sp>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12" name="TextBox 11">
            <a:extLst>
              <a:ext uri="{FF2B5EF4-FFF2-40B4-BE49-F238E27FC236}">
                <a16:creationId xmlns:a16="http://schemas.microsoft.com/office/drawing/2014/main" id="{230A7FE8-FEB5-4803-BDE8-B2B00C6D4894}"/>
              </a:ext>
            </a:extLst>
          </p:cNvPr>
          <p:cNvSpPr txBox="1"/>
          <p:nvPr/>
        </p:nvSpPr>
        <p:spPr>
          <a:xfrm>
            <a:off x="600389" y="938211"/>
            <a:ext cx="8341454" cy="1015663"/>
          </a:xfrm>
          <a:prstGeom prst="rect">
            <a:avLst/>
          </a:prstGeom>
          <a:noFill/>
        </p:spPr>
        <p:txBody>
          <a:bodyPr wrap="square" rtlCol="0">
            <a:spAutoFit/>
          </a:bodyPr>
          <a:lstStyle/>
          <a:p>
            <a:r>
              <a:rPr lang="en-US" sz="2000" dirty="0">
                <a:latin typeface="Adobe Caslon Pro"/>
              </a:rPr>
              <a:t>Budgets can be increased or decreased from multiple object codes</a:t>
            </a:r>
          </a:p>
          <a:p>
            <a:r>
              <a:rPr lang="en-US" sz="2000" dirty="0">
                <a:latin typeface="Adobe Caslon Pro"/>
              </a:rPr>
              <a:t>Make sure the total in the Change column is 0</a:t>
            </a:r>
          </a:p>
          <a:p>
            <a:pPr marL="342900" indent="-342900">
              <a:buFont typeface="Arial" panose="020B0604020202020204" pitchFamily="34" charset="0"/>
              <a:buChar char="•"/>
            </a:pPr>
            <a:r>
              <a:rPr lang="en-US" sz="2000" dirty="0">
                <a:latin typeface="Adobe Caslon Pro"/>
              </a:rPr>
              <a:t>Unless the total budget is being increased or decreased</a:t>
            </a:r>
          </a:p>
        </p:txBody>
      </p:sp>
      <p:sp>
        <p:nvSpPr>
          <p:cNvPr id="2" name="Rectangle 1">
            <a:extLst>
              <a:ext uri="{FF2B5EF4-FFF2-40B4-BE49-F238E27FC236}">
                <a16:creationId xmlns:a16="http://schemas.microsoft.com/office/drawing/2014/main" id="{87BBAD5A-E348-4D5D-80E9-856D99999A50}"/>
              </a:ext>
            </a:extLst>
          </p:cNvPr>
          <p:cNvSpPr/>
          <p:nvPr/>
        </p:nvSpPr>
        <p:spPr>
          <a:xfrm>
            <a:off x="474489" y="2121730"/>
            <a:ext cx="10390735" cy="30588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CCA323A-947B-463E-AEA2-3DF2DE7E53B6}"/>
              </a:ext>
            </a:extLst>
          </p:cNvPr>
          <p:cNvSpPr txBox="1"/>
          <p:nvPr/>
        </p:nvSpPr>
        <p:spPr>
          <a:xfrm>
            <a:off x="600389" y="5348446"/>
            <a:ext cx="8341454" cy="1323439"/>
          </a:xfrm>
          <a:prstGeom prst="rect">
            <a:avLst/>
          </a:prstGeom>
          <a:noFill/>
          <a:ln>
            <a:solidFill>
              <a:schemeClr val="tx1"/>
            </a:solidFill>
          </a:ln>
        </p:spPr>
        <p:txBody>
          <a:bodyPr wrap="square" rtlCol="0">
            <a:spAutoFit/>
          </a:bodyPr>
          <a:lstStyle/>
          <a:p>
            <a:r>
              <a:rPr lang="en-US" sz="2000" dirty="0">
                <a:latin typeface="Adobe Caslon Pro"/>
              </a:rPr>
              <a:t>If a salary object code is being increased or decreased:</a:t>
            </a:r>
          </a:p>
          <a:p>
            <a:pPr marL="342900" indent="-342900">
              <a:buFont typeface="Arial" panose="020B0604020202020204" pitchFamily="34" charset="0"/>
              <a:buChar char="•"/>
            </a:pPr>
            <a:r>
              <a:rPr lang="en-US" sz="2000" dirty="0">
                <a:latin typeface="Adobe Caslon Pro"/>
              </a:rPr>
              <a:t>Include the reason in the Notes field</a:t>
            </a:r>
          </a:p>
          <a:p>
            <a:pPr marL="342900" indent="-342900">
              <a:buFont typeface="Arial" panose="020B0604020202020204" pitchFamily="34" charset="0"/>
              <a:buChar char="•"/>
            </a:pPr>
            <a:r>
              <a:rPr lang="en-US" sz="2000" dirty="0">
                <a:latin typeface="Adobe Caslon Pro"/>
              </a:rPr>
              <a:t>Increase or decrease the corresponding benefits object code</a:t>
            </a:r>
          </a:p>
          <a:p>
            <a:pPr marL="342900" indent="-342900">
              <a:buFont typeface="Arial" panose="020B0604020202020204" pitchFamily="34" charset="0"/>
              <a:buChar char="•"/>
            </a:pPr>
            <a:endParaRPr lang="en-US" sz="2000" dirty="0">
              <a:latin typeface="Adobe Caslon Pro"/>
            </a:endParaRPr>
          </a:p>
        </p:txBody>
      </p:sp>
    </p:spTree>
    <p:extLst>
      <p:ext uri="{BB962C8B-B14F-4D97-AF65-F5344CB8AC3E}">
        <p14:creationId xmlns:p14="http://schemas.microsoft.com/office/powerpoint/2010/main" val="383733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12" name="TextBox 11">
            <a:extLst>
              <a:ext uri="{FF2B5EF4-FFF2-40B4-BE49-F238E27FC236}">
                <a16:creationId xmlns:a16="http://schemas.microsoft.com/office/drawing/2014/main" id="{230A7FE8-FEB5-4803-BDE8-B2B00C6D4894}"/>
              </a:ext>
            </a:extLst>
          </p:cNvPr>
          <p:cNvSpPr txBox="1"/>
          <p:nvPr/>
        </p:nvSpPr>
        <p:spPr>
          <a:xfrm>
            <a:off x="600389" y="938211"/>
            <a:ext cx="8341454" cy="1015663"/>
          </a:xfrm>
          <a:prstGeom prst="rect">
            <a:avLst/>
          </a:prstGeom>
          <a:noFill/>
        </p:spPr>
        <p:txBody>
          <a:bodyPr wrap="square" rtlCol="0">
            <a:spAutoFit/>
          </a:bodyPr>
          <a:lstStyle/>
          <a:p>
            <a:r>
              <a:rPr lang="en-US" sz="2000" dirty="0">
                <a:latin typeface="Adobe Caslon Pro"/>
              </a:rPr>
              <a:t>To add a new object code:</a:t>
            </a:r>
          </a:p>
          <a:p>
            <a:pPr marL="342900" indent="-342900">
              <a:buFont typeface="Arial" panose="020B0604020202020204" pitchFamily="34" charset="0"/>
              <a:buChar char="•"/>
            </a:pPr>
            <a:r>
              <a:rPr lang="en-US" sz="2000" dirty="0">
                <a:latin typeface="Adobe Caslon Pro"/>
              </a:rPr>
              <a:t> Type in the new object code in the New CF Num column on the left, after the last object code that is on the report</a:t>
            </a:r>
          </a:p>
        </p:txBody>
      </p:sp>
      <p:grpSp>
        <p:nvGrpSpPr>
          <p:cNvPr id="8" name="Group 7">
            <a:extLst>
              <a:ext uri="{FF2B5EF4-FFF2-40B4-BE49-F238E27FC236}">
                <a16:creationId xmlns:a16="http://schemas.microsoft.com/office/drawing/2014/main" id="{5A1F7439-CC49-4E82-A812-9B72A2D94ED0}"/>
              </a:ext>
            </a:extLst>
          </p:cNvPr>
          <p:cNvGrpSpPr/>
          <p:nvPr/>
        </p:nvGrpSpPr>
        <p:grpSpPr>
          <a:xfrm>
            <a:off x="721339" y="2098424"/>
            <a:ext cx="7496921" cy="1712539"/>
            <a:chOff x="730303" y="1452002"/>
            <a:chExt cx="7496921" cy="1712539"/>
          </a:xfrm>
        </p:grpSpPr>
        <p:pic>
          <p:nvPicPr>
            <p:cNvPr id="3" name="Picture 2">
              <a:extLst>
                <a:ext uri="{FF2B5EF4-FFF2-40B4-BE49-F238E27FC236}">
                  <a16:creationId xmlns:a16="http://schemas.microsoft.com/office/drawing/2014/main" id="{B1E64018-9CB4-4287-B57B-75512895B6B6}"/>
                </a:ext>
              </a:extLst>
            </p:cNvPr>
            <p:cNvPicPr>
              <a:picLocks noChangeAspect="1"/>
            </p:cNvPicPr>
            <p:nvPr/>
          </p:nvPicPr>
          <p:blipFill>
            <a:blip r:embed="rId2"/>
            <a:stretch>
              <a:fillRect/>
            </a:stretch>
          </p:blipFill>
          <p:spPr>
            <a:xfrm>
              <a:off x="1315007" y="1452002"/>
              <a:ext cx="6912217" cy="1635620"/>
            </a:xfrm>
            <a:prstGeom prst="rect">
              <a:avLst/>
            </a:prstGeom>
          </p:spPr>
        </p:pic>
        <p:sp>
          <p:nvSpPr>
            <p:cNvPr id="7" name="Arrow: Right 6">
              <a:extLst>
                <a:ext uri="{FF2B5EF4-FFF2-40B4-BE49-F238E27FC236}">
                  <a16:creationId xmlns:a16="http://schemas.microsoft.com/office/drawing/2014/main" id="{A8231FD9-72A0-42E9-8349-D31F2A6D1473}"/>
                </a:ext>
              </a:extLst>
            </p:cNvPr>
            <p:cNvSpPr/>
            <p:nvPr/>
          </p:nvSpPr>
          <p:spPr>
            <a:xfrm>
              <a:off x="730303" y="2841812"/>
              <a:ext cx="511629" cy="322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a:extLst>
              <a:ext uri="{FF2B5EF4-FFF2-40B4-BE49-F238E27FC236}">
                <a16:creationId xmlns:a16="http://schemas.microsoft.com/office/drawing/2014/main" id="{83E33199-E9F5-4D2A-93BF-8F1AE784E928}"/>
              </a:ext>
            </a:extLst>
          </p:cNvPr>
          <p:cNvSpPr txBox="1"/>
          <p:nvPr/>
        </p:nvSpPr>
        <p:spPr>
          <a:xfrm>
            <a:off x="600389" y="4097692"/>
            <a:ext cx="9247414" cy="707886"/>
          </a:xfrm>
          <a:prstGeom prst="rect">
            <a:avLst/>
          </a:prstGeom>
          <a:noFill/>
        </p:spPr>
        <p:txBody>
          <a:bodyPr wrap="square" rtlCol="0">
            <a:spAutoFit/>
          </a:bodyPr>
          <a:lstStyle/>
          <a:p>
            <a:r>
              <a:rPr lang="en-US" sz="2000" dirty="0">
                <a:latin typeface="Adobe Caslon Pro"/>
              </a:rPr>
              <a:t>If a budget revision is going to be processed with an account that still has a negative balance, make sure to include the reason in the Notes field</a:t>
            </a:r>
          </a:p>
        </p:txBody>
      </p:sp>
      <p:pic>
        <p:nvPicPr>
          <p:cNvPr id="9" name="Picture 8">
            <a:extLst>
              <a:ext uri="{FF2B5EF4-FFF2-40B4-BE49-F238E27FC236}">
                <a16:creationId xmlns:a16="http://schemas.microsoft.com/office/drawing/2014/main" id="{5776CA45-F838-4CB6-B632-F4A78B7D4989}"/>
              </a:ext>
            </a:extLst>
          </p:cNvPr>
          <p:cNvPicPr>
            <a:picLocks noChangeAspect="1"/>
          </p:cNvPicPr>
          <p:nvPr/>
        </p:nvPicPr>
        <p:blipFill>
          <a:blip r:embed="rId3"/>
          <a:stretch>
            <a:fillRect/>
          </a:stretch>
        </p:blipFill>
        <p:spPr>
          <a:xfrm>
            <a:off x="833717" y="4972003"/>
            <a:ext cx="10282518" cy="1559406"/>
          </a:xfrm>
          <a:prstGeom prst="rect">
            <a:avLst/>
          </a:prstGeom>
        </p:spPr>
      </p:pic>
      <p:sp>
        <p:nvSpPr>
          <p:cNvPr id="10" name="Arrow: Down 9">
            <a:extLst>
              <a:ext uri="{FF2B5EF4-FFF2-40B4-BE49-F238E27FC236}">
                <a16:creationId xmlns:a16="http://schemas.microsoft.com/office/drawing/2014/main" id="{7D52F0CC-8C01-4E24-8C4A-DE7A6389FD07}"/>
              </a:ext>
            </a:extLst>
          </p:cNvPr>
          <p:cNvSpPr/>
          <p:nvPr/>
        </p:nvSpPr>
        <p:spPr>
          <a:xfrm>
            <a:off x="9475694" y="5268404"/>
            <a:ext cx="600635" cy="6124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526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a:t>
            </a:r>
          </a:p>
        </p:txBody>
      </p:sp>
      <p:sp>
        <p:nvSpPr>
          <p:cNvPr id="12" name="TextBox 11">
            <a:extLst>
              <a:ext uri="{FF2B5EF4-FFF2-40B4-BE49-F238E27FC236}">
                <a16:creationId xmlns:a16="http://schemas.microsoft.com/office/drawing/2014/main" id="{230A7FE8-FEB5-4803-BDE8-B2B00C6D4894}"/>
              </a:ext>
            </a:extLst>
          </p:cNvPr>
          <p:cNvSpPr txBox="1"/>
          <p:nvPr/>
        </p:nvSpPr>
        <p:spPr>
          <a:xfrm>
            <a:off x="600389" y="938211"/>
            <a:ext cx="8341454" cy="1015663"/>
          </a:xfrm>
          <a:prstGeom prst="rect">
            <a:avLst/>
          </a:prstGeom>
          <a:noFill/>
        </p:spPr>
        <p:txBody>
          <a:bodyPr wrap="square" rtlCol="0">
            <a:spAutoFit/>
          </a:bodyPr>
          <a:lstStyle/>
          <a:p>
            <a:r>
              <a:rPr lang="en-US" sz="2000" dirty="0">
                <a:latin typeface="Adobe Caslon Pro"/>
              </a:rPr>
              <a:t>Once the budget revision has been completed you can process the revision in Etrieve</a:t>
            </a:r>
          </a:p>
          <a:p>
            <a:r>
              <a:rPr lang="en-US" sz="2000" dirty="0">
                <a:latin typeface="Adobe Caslon Pro"/>
              </a:rPr>
              <a:t>To do so click on the Process in Etrieve button at the top</a:t>
            </a:r>
          </a:p>
        </p:txBody>
      </p:sp>
      <p:sp>
        <p:nvSpPr>
          <p:cNvPr id="14" name="TextBox 13">
            <a:extLst>
              <a:ext uri="{FF2B5EF4-FFF2-40B4-BE49-F238E27FC236}">
                <a16:creationId xmlns:a16="http://schemas.microsoft.com/office/drawing/2014/main" id="{83E33199-E9F5-4D2A-93BF-8F1AE784E928}"/>
              </a:ext>
            </a:extLst>
          </p:cNvPr>
          <p:cNvSpPr txBox="1"/>
          <p:nvPr/>
        </p:nvSpPr>
        <p:spPr>
          <a:xfrm>
            <a:off x="600389" y="3532916"/>
            <a:ext cx="9726952" cy="400110"/>
          </a:xfrm>
          <a:prstGeom prst="rect">
            <a:avLst/>
          </a:prstGeom>
          <a:noFill/>
        </p:spPr>
        <p:txBody>
          <a:bodyPr wrap="square" rtlCol="0">
            <a:spAutoFit/>
          </a:bodyPr>
          <a:lstStyle/>
          <a:p>
            <a:r>
              <a:rPr lang="en-US" sz="2000" dirty="0">
                <a:latin typeface="Adobe Caslon Pro"/>
              </a:rPr>
              <a:t>Doing so will save a PDF of the completed form on your desktop and open Etrieve</a:t>
            </a:r>
          </a:p>
        </p:txBody>
      </p:sp>
      <p:grpSp>
        <p:nvGrpSpPr>
          <p:cNvPr id="5" name="Group 4">
            <a:extLst>
              <a:ext uri="{FF2B5EF4-FFF2-40B4-BE49-F238E27FC236}">
                <a16:creationId xmlns:a16="http://schemas.microsoft.com/office/drawing/2014/main" id="{E62A8FE5-FFAA-4C90-8584-AFA2DE555DFB}"/>
              </a:ext>
            </a:extLst>
          </p:cNvPr>
          <p:cNvGrpSpPr/>
          <p:nvPr/>
        </p:nvGrpSpPr>
        <p:grpSpPr>
          <a:xfrm>
            <a:off x="1307727" y="2041762"/>
            <a:ext cx="2636744" cy="1181100"/>
            <a:chOff x="1307727" y="2041762"/>
            <a:chExt cx="2636744" cy="1181100"/>
          </a:xfrm>
        </p:grpSpPr>
        <p:pic>
          <p:nvPicPr>
            <p:cNvPr id="2" name="Picture 1">
              <a:extLst>
                <a:ext uri="{FF2B5EF4-FFF2-40B4-BE49-F238E27FC236}">
                  <a16:creationId xmlns:a16="http://schemas.microsoft.com/office/drawing/2014/main" id="{2112418A-F530-4489-A243-D05832A1F85D}"/>
                </a:ext>
              </a:extLst>
            </p:cNvPr>
            <p:cNvPicPr>
              <a:picLocks noChangeAspect="1"/>
            </p:cNvPicPr>
            <p:nvPr/>
          </p:nvPicPr>
          <p:blipFill>
            <a:blip r:embed="rId2"/>
            <a:stretch>
              <a:fillRect/>
            </a:stretch>
          </p:blipFill>
          <p:spPr>
            <a:xfrm>
              <a:off x="1563221" y="2041762"/>
              <a:ext cx="2381250" cy="1181100"/>
            </a:xfrm>
            <a:prstGeom prst="rect">
              <a:avLst/>
            </a:prstGeom>
          </p:spPr>
        </p:pic>
        <p:sp>
          <p:nvSpPr>
            <p:cNvPr id="4" name="Arrow: Right 3">
              <a:extLst>
                <a:ext uri="{FF2B5EF4-FFF2-40B4-BE49-F238E27FC236}">
                  <a16:creationId xmlns:a16="http://schemas.microsoft.com/office/drawing/2014/main" id="{15CCB7B0-FC7D-4E17-9F0A-3C10E1876E43}"/>
                </a:ext>
              </a:extLst>
            </p:cNvPr>
            <p:cNvSpPr/>
            <p:nvPr/>
          </p:nvSpPr>
          <p:spPr>
            <a:xfrm>
              <a:off x="1307727" y="2081646"/>
              <a:ext cx="510988" cy="385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31EC6957-E4B8-4359-87F7-7332D97E8838}"/>
              </a:ext>
            </a:extLst>
          </p:cNvPr>
          <p:cNvSpPr txBox="1"/>
          <p:nvPr/>
        </p:nvSpPr>
        <p:spPr>
          <a:xfrm>
            <a:off x="600389" y="4043025"/>
            <a:ext cx="9726952" cy="1323439"/>
          </a:xfrm>
          <a:prstGeom prst="rect">
            <a:avLst/>
          </a:prstGeom>
          <a:noFill/>
        </p:spPr>
        <p:txBody>
          <a:bodyPr wrap="square" rtlCol="0">
            <a:spAutoFit/>
          </a:bodyPr>
          <a:lstStyle/>
          <a:p>
            <a:pPr marL="457200" indent="-457200">
              <a:buFont typeface="+mj-lt"/>
              <a:buAutoNum type="arabicPeriod"/>
            </a:pPr>
            <a:r>
              <a:rPr lang="en-US" sz="2000" dirty="0">
                <a:latin typeface="Adobe Caslon Pro"/>
              </a:rPr>
              <a:t>Log into Etrieve</a:t>
            </a:r>
          </a:p>
          <a:p>
            <a:pPr marL="457200" indent="-457200">
              <a:buFont typeface="+mj-lt"/>
              <a:buAutoNum type="arabicPeriod"/>
            </a:pPr>
            <a:r>
              <a:rPr lang="en-US" sz="2000" dirty="0">
                <a:latin typeface="Adobe Caslon Pro"/>
              </a:rPr>
              <a:t>Click on Forms</a:t>
            </a:r>
          </a:p>
          <a:p>
            <a:pPr marL="457200" indent="-457200">
              <a:buFont typeface="+mj-lt"/>
              <a:buAutoNum type="arabicPeriod"/>
            </a:pPr>
            <a:r>
              <a:rPr lang="en-US" sz="2000" dirty="0">
                <a:latin typeface="Adobe Caslon Pro"/>
              </a:rPr>
              <a:t>Click on ACTG Budget Revision</a:t>
            </a:r>
          </a:p>
          <a:p>
            <a:pPr marL="914400" lvl="1" indent="-457200">
              <a:buFont typeface="Arial" panose="020B0604020202020204" pitchFamily="34" charset="0"/>
              <a:buChar char="•"/>
            </a:pPr>
            <a:r>
              <a:rPr lang="en-US" sz="2000" dirty="0">
                <a:latin typeface="Adobe Caslon Pro"/>
              </a:rPr>
              <a:t>(under accounting)</a:t>
            </a:r>
          </a:p>
        </p:txBody>
      </p:sp>
      <p:sp>
        <p:nvSpPr>
          <p:cNvPr id="15" name="TextBox 14">
            <a:extLst>
              <a:ext uri="{FF2B5EF4-FFF2-40B4-BE49-F238E27FC236}">
                <a16:creationId xmlns:a16="http://schemas.microsoft.com/office/drawing/2014/main" id="{808D8190-2144-47A3-9471-980AA096A295}"/>
              </a:ext>
            </a:extLst>
          </p:cNvPr>
          <p:cNvSpPr txBox="1"/>
          <p:nvPr/>
        </p:nvSpPr>
        <p:spPr>
          <a:xfrm>
            <a:off x="474489" y="5467187"/>
            <a:ext cx="9726952" cy="400110"/>
          </a:xfrm>
          <a:prstGeom prst="rect">
            <a:avLst/>
          </a:prstGeom>
          <a:noFill/>
        </p:spPr>
        <p:txBody>
          <a:bodyPr wrap="square" rtlCol="0">
            <a:spAutoFit/>
          </a:bodyPr>
          <a:lstStyle/>
          <a:p>
            <a:r>
              <a:rPr lang="en-US" sz="2000" dirty="0">
                <a:latin typeface="Adobe Caslon Pro"/>
              </a:rPr>
              <a:t>You can also locate the form directly when you log into Etrieve Central</a:t>
            </a:r>
          </a:p>
        </p:txBody>
      </p:sp>
    </p:spTree>
    <p:extLst>
      <p:ext uri="{BB962C8B-B14F-4D97-AF65-F5344CB8AC3E}">
        <p14:creationId xmlns:p14="http://schemas.microsoft.com/office/powerpoint/2010/main" val="393637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12" name="TextBox 11">
            <a:extLst>
              <a:ext uri="{FF2B5EF4-FFF2-40B4-BE49-F238E27FC236}">
                <a16:creationId xmlns:a16="http://schemas.microsoft.com/office/drawing/2014/main" id="{230A7FE8-FEB5-4803-BDE8-B2B00C6D4894}"/>
              </a:ext>
            </a:extLst>
          </p:cNvPr>
          <p:cNvSpPr txBox="1"/>
          <p:nvPr/>
        </p:nvSpPr>
        <p:spPr>
          <a:xfrm>
            <a:off x="600389" y="938211"/>
            <a:ext cx="8341454" cy="5016758"/>
          </a:xfrm>
          <a:prstGeom prst="rect">
            <a:avLst/>
          </a:prstGeom>
          <a:noFill/>
        </p:spPr>
        <p:txBody>
          <a:bodyPr wrap="square" rtlCol="0">
            <a:spAutoFit/>
          </a:bodyPr>
          <a:lstStyle/>
          <a:p>
            <a:r>
              <a:rPr lang="en-US" sz="2000" dirty="0">
                <a:latin typeface="Adobe Caslon Pro"/>
              </a:rPr>
              <a:t>Enter:</a:t>
            </a:r>
          </a:p>
          <a:p>
            <a:pPr marL="342900" indent="-342900">
              <a:buFont typeface="Arial" panose="020B0604020202020204" pitchFamily="34" charset="0"/>
              <a:buChar char="•"/>
            </a:pPr>
            <a:r>
              <a:rPr lang="en-US" sz="2000" dirty="0">
                <a:latin typeface="Adobe Caslon Pro"/>
              </a:rPr>
              <a:t>The Fiscal Year</a:t>
            </a:r>
          </a:p>
          <a:p>
            <a:pPr marL="342900" indent="-342900">
              <a:buFont typeface="Arial" panose="020B0604020202020204" pitchFamily="34" charset="0"/>
              <a:buChar char="•"/>
            </a:pPr>
            <a:r>
              <a:rPr lang="en-US" sz="2000" dirty="0">
                <a:latin typeface="Adobe Caslon Pro"/>
              </a:rPr>
              <a:t>Your Phone Extension</a:t>
            </a:r>
          </a:p>
          <a:p>
            <a:pPr marL="342900" indent="-342900">
              <a:buFont typeface="Arial" panose="020B0604020202020204" pitchFamily="34" charset="0"/>
              <a:buChar char="•"/>
            </a:pPr>
            <a:r>
              <a:rPr lang="en-US" sz="2000" dirty="0">
                <a:latin typeface="Adobe Caslon Pro"/>
              </a:rPr>
              <a:t>The Grant or Contract Number – Or N/A if it is not applicable</a:t>
            </a:r>
          </a:p>
          <a:p>
            <a:pPr marL="342900" indent="-342900">
              <a:buFont typeface="Arial" panose="020B0604020202020204" pitchFamily="34" charset="0"/>
              <a:buChar char="•"/>
            </a:pPr>
            <a:r>
              <a:rPr lang="en-US" sz="2000" dirty="0">
                <a:latin typeface="Adobe Caslon Pro"/>
              </a:rPr>
              <a:t>The Funding Source</a:t>
            </a:r>
          </a:p>
          <a:p>
            <a:pPr marL="342900" indent="-342900">
              <a:buFont typeface="Arial" panose="020B0604020202020204" pitchFamily="34" charset="0"/>
              <a:buChar char="•"/>
            </a:pPr>
            <a:r>
              <a:rPr lang="en-US" sz="2000" dirty="0">
                <a:latin typeface="Adobe Caslon Pro"/>
              </a:rPr>
              <a:t>The Budget Manager</a:t>
            </a:r>
          </a:p>
          <a:p>
            <a:pPr marL="342900" indent="-342900">
              <a:buFont typeface="Arial" panose="020B0604020202020204" pitchFamily="34" charset="0"/>
              <a:buChar char="•"/>
            </a:pPr>
            <a:r>
              <a:rPr lang="en-US" sz="2000" dirty="0">
                <a:latin typeface="Adobe Caslon Pro"/>
              </a:rPr>
              <a:t>Choose the Location</a:t>
            </a:r>
          </a:p>
          <a:p>
            <a:pPr marL="342900" indent="-342900">
              <a:buFont typeface="Arial" panose="020B0604020202020204" pitchFamily="34" charset="0"/>
              <a:buChar char="•"/>
            </a:pPr>
            <a:r>
              <a:rPr lang="en-US" sz="2000" dirty="0">
                <a:latin typeface="Adobe Caslon Pro"/>
              </a:rPr>
              <a:t>Enter the Fund</a:t>
            </a:r>
          </a:p>
          <a:p>
            <a:pPr marL="342900" indent="-342900">
              <a:buFont typeface="Arial" panose="020B0604020202020204" pitchFamily="34" charset="0"/>
              <a:buChar char="•"/>
            </a:pPr>
            <a:r>
              <a:rPr lang="en-US" sz="2000" dirty="0">
                <a:latin typeface="Adobe Caslon Pro"/>
              </a:rPr>
              <a:t>Enter the Subfund </a:t>
            </a:r>
          </a:p>
          <a:p>
            <a:endParaRPr lang="en-US" sz="2000" dirty="0">
              <a:latin typeface="Adobe Caslon Pro"/>
            </a:endParaRPr>
          </a:p>
          <a:p>
            <a:r>
              <a:rPr lang="en-US" sz="2000" dirty="0">
                <a:latin typeface="Adobe Caslon Pro"/>
              </a:rPr>
              <a:t>The description field should automatically populate, but if it doesn’t you can still proceed – but verify that you have entered the correct subfund</a:t>
            </a:r>
          </a:p>
          <a:p>
            <a:endParaRPr lang="en-US" sz="2000" dirty="0">
              <a:latin typeface="Adobe Caslon Pro"/>
            </a:endParaRPr>
          </a:p>
          <a:p>
            <a:pPr marL="342900" indent="-342900">
              <a:buFont typeface="Arial" panose="020B0604020202020204" pitchFamily="34" charset="0"/>
              <a:buChar char="•"/>
            </a:pPr>
            <a:endParaRPr lang="en-US" sz="2000" dirty="0">
              <a:latin typeface="Adobe Caslon Pro"/>
            </a:endParaRPr>
          </a:p>
          <a:p>
            <a:endParaRPr lang="en-US" sz="2000" dirty="0">
              <a:latin typeface="Adobe Caslon Pro"/>
            </a:endParaRPr>
          </a:p>
          <a:p>
            <a:endParaRPr lang="en-US" sz="2000" dirty="0">
              <a:latin typeface="Adobe Caslon Pro"/>
            </a:endParaRPr>
          </a:p>
        </p:txBody>
      </p:sp>
      <p:sp>
        <p:nvSpPr>
          <p:cNvPr id="15" name="TextBox 14">
            <a:extLst>
              <a:ext uri="{FF2B5EF4-FFF2-40B4-BE49-F238E27FC236}">
                <a16:creationId xmlns:a16="http://schemas.microsoft.com/office/drawing/2014/main" id="{808D8190-2144-47A3-9471-980AA096A295}"/>
              </a:ext>
            </a:extLst>
          </p:cNvPr>
          <p:cNvSpPr txBox="1"/>
          <p:nvPr/>
        </p:nvSpPr>
        <p:spPr>
          <a:xfrm>
            <a:off x="600389" y="4911375"/>
            <a:ext cx="9726952"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dobe Caslon Pro"/>
              </a:rPr>
              <a:t>Enter the Responsibility Code and Activity Code</a:t>
            </a:r>
          </a:p>
          <a:p>
            <a:pPr marL="342900" indent="-342900">
              <a:buFont typeface="Arial" panose="020B0604020202020204" pitchFamily="34" charset="0"/>
              <a:buChar char="•"/>
            </a:pPr>
            <a:r>
              <a:rPr lang="en-US" sz="2000" dirty="0">
                <a:latin typeface="Adobe Caslon Pro"/>
              </a:rPr>
              <a:t>Enter or Select the Object Code</a:t>
            </a:r>
          </a:p>
          <a:p>
            <a:r>
              <a:rPr lang="en-US" sz="2000" dirty="0">
                <a:latin typeface="Adobe Caslon Pro"/>
              </a:rPr>
              <a:t>You will then see the current balance on the account</a:t>
            </a:r>
          </a:p>
        </p:txBody>
      </p:sp>
      <p:pic>
        <p:nvPicPr>
          <p:cNvPr id="3" name="Picture 2">
            <a:extLst>
              <a:ext uri="{FF2B5EF4-FFF2-40B4-BE49-F238E27FC236}">
                <a16:creationId xmlns:a16="http://schemas.microsoft.com/office/drawing/2014/main" id="{0F435794-A98F-4724-917C-46894BCDF5C4}"/>
              </a:ext>
            </a:extLst>
          </p:cNvPr>
          <p:cNvPicPr>
            <a:picLocks noChangeAspect="1"/>
          </p:cNvPicPr>
          <p:nvPr/>
        </p:nvPicPr>
        <p:blipFill>
          <a:blip r:embed="rId2"/>
          <a:stretch>
            <a:fillRect/>
          </a:stretch>
        </p:blipFill>
        <p:spPr>
          <a:xfrm>
            <a:off x="7257883" y="4856187"/>
            <a:ext cx="3956964" cy="1098782"/>
          </a:xfrm>
          <a:prstGeom prst="rect">
            <a:avLst/>
          </a:prstGeom>
        </p:spPr>
      </p:pic>
      <p:cxnSp>
        <p:nvCxnSpPr>
          <p:cNvPr id="7" name="Straight Arrow Connector 6">
            <a:extLst>
              <a:ext uri="{FF2B5EF4-FFF2-40B4-BE49-F238E27FC236}">
                <a16:creationId xmlns:a16="http://schemas.microsoft.com/office/drawing/2014/main" id="{CDC3CFEA-8BE7-4887-A765-988B5B51DA4A}"/>
              </a:ext>
            </a:extLst>
          </p:cNvPr>
          <p:cNvCxnSpPr/>
          <p:nvPr/>
        </p:nvCxnSpPr>
        <p:spPr>
          <a:xfrm>
            <a:off x="6644880" y="5728447"/>
            <a:ext cx="25708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0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DD6794ED-00DD-4E0B-A77D-05AD3155CCE6}"/>
              </a:ext>
            </a:extLst>
          </p:cNvPr>
          <p:cNvSpPr txBox="1">
            <a:spLocks/>
          </p:cNvSpPr>
          <p:nvPr/>
        </p:nvSpPr>
        <p:spPr>
          <a:xfrm>
            <a:off x="474489" y="6720"/>
            <a:ext cx="6170391" cy="1160213"/>
          </a:xfrm>
          <a:prstGeom prst="rect">
            <a:avLst/>
          </a:prstGeom>
        </p:spPr>
        <p:txBody>
          <a:bodyP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3200" b="1" dirty="0">
                <a:latin typeface="Adobe Caslon Pro"/>
              </a:rPr>
              <a:t>Budget Revision form in Etrieve</a:t>
            </a:r>
          </a:p>
        </p:txBody>
      </p:sp>
      <p:sp>
        <p:nvSpPr>
          <p:cNvPr id="12" name="TextBox 11">
            <a:extLst>
              <a:ext uri="{FF2B5EF4-FFF2-40B4-BE49-F238E27FC236}">
                <a16:creationId xmlns:a16="http://schemas.microsoft.com/office/drawing/2014/main" id="{230A7FE8-FEB5-4803-BDE8-B2B00C6D4894}"/>
              </a:ext>
            </a:extLst>
          </p:cNvPr>
          <p:cNvSpPr txBox="1"/>
          <p:nvPr/>
        </p:nvSpPr>
        <p:spPr>
          <a:xfrm>
            <a:off x="600389" y="938211"/>
            <a:ext cx="11117122" cy="6370975"/>
          </a:xfrm>
          <a:prstGeom prst="rect">
            <a:avLst/>
          </a:prstGeom>
          <a:noFill/>
        </p:spPr>
        <p:txBody>
          <a:bodyPr wrap="square" rtlCol="0">
            <a:spAutoFit/>
          </a:bodyPr>
          <a:lstStyle/>
          <a:p>
            <a:r>
              <a:rPr lang="en-US" sz="2000" dirty="0">
                <a:latin typeface="Adobe Caslon Pro"/>
              </a:rPr>
              <a:t>Enter the amount to increase or decrease the budget in the Amount field</a:t>
            </a:r>
          </a:p>
          <a:p>
            <a:endParaRPr lang="en-US" sz="2000" dirty="0">
              <a:latin typeface="Adobe Caslon Pro"/>
            </a:endParaRPr>
          </a:p>
          <a:p>
            <a:r>
              <a:rPr lang="en-US" sz="2000" dirty="0">
                <a:latin typeface="Adobe Caslon Pro"/>
              </a:rPr>
              <a:t>Expenditures:</a:t>
            </a:r>
          </a:p>
          <a:p>
            <a:r>
              <a:rPr lang="en-US" sz="2000" dirty="0">
                <a:latin typeface="Adobe Caslon Pro"/>
              </a:rPr>
              <a:t>	A Positive Number in the Amount field will increase the Budget for that account</a:t>
            </a:r>
          </a:p>
          <a:p>
            <a:r>
              <a:rPr lang="en-US" sz="2000" dirty="0">
                <a:latin typeface="Adobe Caslon Pro"/>
              </a:rPr>
              <a:t>	A Negative Number will Decrease the Budget for that account</a:t>
            </a:r>
          </a:p>
          <a:p>
            <a:endParaRPr lang="en-US" sz="800" dirty="0">
              <a:latin typeface="Adobe Caslon Pro"/>
            </a:endParaRPr>
          </a:p>
          <a:p>
            <a:r>
              <a:rPr lang="en-US" sz="2000" dirty="0">
                <a:latin typeface="Adobe Caslon Pro"/>
              </a:rPr>
              <a:t>Revenue and Fund Balance:</a:t>
            </a:r>
          </a:p>
          <a:p>
            <a:r>
              <a:rPr lang="en-US" sz="2000" dirty="0">
                <a:latin typeface="Adobe Caslon Pro"/>
              </a:rPr>
              <a:t>	A </a:t>
            </a:r>
            <a:r>
              <a:rPr lang="en-US" sz="2000" b="1" dirty="0">
                <a:latin typeface="Adobe Caslon Pro"/>
              </a:rPr>
              <a:t>Positive</a:t>
            </a:r>
            <a:r>
              <a:rPr lang="en-US" sz="2000" dirty="0">
                <a:latin typeface="Adobe Caslon Pro"/>
              </a:rPr>
              <a:t> Number in the Amount Field will </a:t>
            </a:r>
            <a:r>
              <a:rPr lang="en-US" sz="2000" b="1" dirty="0">
                <a:latin typeface="Adobe Caslon Pro"/>
              </a:rPr>
              <a:t>DECREASE</a:t>
            </a:r>
            <a:r>
              <a:rPr lang="en-US" sz="2000" dirty="0">
                <a:latin typeface="Adobe Caslon Pro"/>
              </a:rPr>
              <a:t> the Budget for that account</a:t>
            </a:r>
          </a:p>
          <a:p>
            <a:r>
              <a:rPr lang="en-US" sz="2000" dirty="0">
                <a:latin typeface="Adobe Caslon Pro"/>
              </a:rPr>
              <a:t>	A </a:t>
            </a:r>
            <a:r>
              <a:rPr lang="en-US" sz="2000" b="1" dirty="0">
                <a:latin typeface="Adobe Caslon Pro"/>
              </a:rPr>
              <a:t>Negative</a:t>
            </a:r>
            <a:r>
              <a:rPr lang="en-US" sz="2000" dirty="0">
                <a:latin typeface="Adobe Caslon Pro"/>
              </a:rPr>
              <a:t> Number will </a:t>
            </a:r>
            <a:r>
              <a:rPr lang="en-US" sz="2000" b="1" dirty="0">
                <a:latin typeface="Adobe Caslon Pro"/>
              </a:rPr>
              <a:t>INCREASE </a:t>
            </a:r>
            <a:r>
              <a:rPr lang="en-US" sz="2000" dirty="0">
                <a:latin typeface="Adobe Caslon Pro"/>
              </a:rPr>
              <a:t>the Budget for that Account</a:t>
            </a:r>
          </a:p>
          <a:p>
            <a:r>
              <a:rPr lang="en-US" sz="2000" dirty="0">
                <a:latin typeface="Adobe Caslon Pro"/>
              </a:rPr>
              <a:t>A reminder is included on the form</a:t>
            </a:r>
          </a:p>
          <a:p>
            <a:endParaRPr lang="en-US" sz="2000" dirty="0">
              <a:latin typeface="Adobe Caslon Pro"/>
            </a:endParaRPr>
          </a:p>
          <a:p>
            <a:endParaRPr lang="en-US" sz="2000" dirty="0">
              <a:latin typeface="Adobe Caslon Pro"/>
            </a:endParaRPr>
          </a:p>
          <a:p>
            <a:r>
              <a:rPr lang="en-US" sz="2000" dirty="0">
                <a:latin typeface="Adobe Caslon Pro"/>
              </a:rPr>
              <a:t>The budget revision also shows if it should be a Debit (+) or a Credit (-)</a:t>
            </a:r>
          </a:p>
          <a:p>
            <a:r>
              <a:rPr lang="en-US" sz="2000" dirty="0">
                <a:latin typeface="Adobe Caslon Pro"/>
              </a:rPr>
              <a:t>	Debits are entered as a Positive Number</a:t>
            </a:r>
          </a:p>
          <a:p>
            <a:r>
              <a:rPr lang="en-US" sz="2000" dirty="0">
                <a:latin typeface="Adobe Caslon Pro"/>
              </a:rPr>
              <a:t>	Credits are Entered as a Negative Number</a:t>
            </a:r>
          </a:p>
          <a:p>
            <a:endParaRPr lang="en-US" sz="2000" dirty="0">
              <a:latin typeface="Adobe Caslon Pro"/>
            </a:endParaRPr>
          </a:p>
          <a:p>
            <a:r>
              <a:rPr lang="en-US" sz="2000" dirty="0">
                <a:latin typeface="Adobe Caslon Pro"/>
              </a:rPr>
              <a:t>Press the Plus to add additional Account Numbers</a:t>
            </a:r>
          </a:p>
          <a:p>
            <a:endParaRPr lang="en-US" sz="2000" dirty="0">
              <a:latin typeface="Adobe Caslon Pro"/>
            </a:endParaRPr>
          </a:p>
          <a:p>
            <a:pPr marL="342900" indent="-342900">
              <a:buFont typeface="Arial" panose="020B0604020202020204" pitchFamily="34" charset="0"/>
              <a:buChar char="•"/>
            </a:pPr>
            <a:endParaRPr lang="en-US" sz="2000" dirty="0">
              <a:latin typeface="Adobe Caslon Pro"/>
            </a:endParaRPr>
          </a:p>
          <a:p>
            <a:endParaRPr lang="en-US" sz="2000" dirty="0">
              <a:latin typeface="Adobe Caslon Pro"/>
            </a:endParaRPr>
          </a:p>
          <a:p>
            <a:endParaRPr lang="en-US" sz="2000" dirty="0">
              <a:latin typeface="Adobe Caslon Pro"/>
            </a:endParaRPr>
          </a:p>
        </p:txBody>
      </p:sp>
      <p:pic>
        <p:nvPicPr>
          <p:cNvPr id="2" name="Picture 1">
            <a:extLst>
              <a:ext uri="{FF2B5EF4-FFF2-40B4-BE49-F238E27FC236}">
                <a16:creationId xmlns:a16="http://schemas.microsoft.com/office/drawing/2014/main" id="{316B52E0-7983-4B83-9888-EF4BE654C00E}"/>
              </a:ext>
            </a:extLst>
          </p:cNvPr>
          <p:cNvPicPr>
            <a:picLocks noChangeAspect="1"/>
          </p:cNvPicPr>
          <p:nvPr/>
        </p:nvPicPr>
        <p:blipFill>
          <a:blip r:embed="rId2"/>
          <a:stretch>
            <a:fillRect/>
          </a:stretch>
        </p:blipFill>
        <p:spPr>
          <a:xfrm>
            <a:off x="5251576" y="3638553"/>
            <a:ext cx="5315692" cy="562053"/>
          </a:xfrm>
          <a:prstGeom prst="rect">
            <a:avLst/>
          </a:prstGeom>
        </p:spPr>
      </p:pic>
      <p:sp>
        <p:nvSpPr>
          <p:cNvPr id="4" name="Arrow: Right 3">
            <a:extLst>
              <a:ext uri="{FF2B5EF4-FFF2-40B4-BE49-F238E27FC236}">
                <a16:creationId xmlns:a16="http://schemas.microsoft.com/office/drawing/2014/main" id="{E316CD18-62BF-4593-A382-CF338B411612}"/>
              </a:ext>
            </a:extLst>
          </p:cNvPr>
          <p:cNvSpPr/>
          <p:nvPr/>
        </p:nvSpPr>
        <p:spPr>
          <a:xfrm>
            <a:off x="4975816" y="3607175"/>
            <a:ext cx="255684" cy="312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0E219BF-3A3A-4067-BAC3-31FF20284065}"/>
              </a:ext>
            </a:extLst>
          </p:cNvPr>
          <p:cNvPicPr>
            <a:picLocks noChangeAspect="1"/>
          </p:cNvPicPr>
          <p:nvPr/>
        </p:nvPicPr>
        <p:blipFill>
          <a:blip r:embed="rId3"/>
          <a:stretch>
            <a:fillRect/>
          </a:stretch>
        </p:blipFill>
        <p:spPr>
          <a:xfrm>
            <a:off x="6527719" y="4903690"/>
            <a:ext cx="5315692" cy="1786725"/>
          </a:xfrm>
          <a:prstGeom prst="rect">
            <a:avLst/>
          </a:prstGeom>
        </p:spPr>
      </p:pic>
      <p:sp>
        <p:nvSpPr>
          <p:cNvPr id="6" name="Arrow: Down 5">
            <a:extLst>
              <a:ext uri="{FF2B5EF4-FFF2-40B4-BE49-F238E27FC236}">
                <a16:creationId xmlns:a16="http://schemas.microsoft.com/office/drawing/2014/main" id="{0D3638E7-516D-4635-8EE0-D4542AFD56DE}"/>
              </a:ext>
            </a:extLst>
          </p:cNvPr>
          <p:cNvSpPr/>
          <p:nvPr/>
        </p:nvSpPr>
        <p:spPr>
          <a:xfrm>
            <a:off x="6991449" y="5399447"/>
            <a:ext cx="374485" cy="5620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3AFBFC7-2FD6-4489-B220-FF881007DA4B}"/>
              </a:ext>
            </a:extLst>
          </p:cNvPr>
          <p:cNvPicPr>
            <a:picLocks noChangeAspect="1"/>
          </p:cNvPicPr>
          <p:nvPr/>
        </p:nvPicPr>
        <p:blipFill>
          <a:blip r:embed="rId4"/>
          <a:stretch>
            <a:fillRect/>
          </a:stretch>
        </p:blipFill>
        <p:spPr>
          <a:xfrm>
            <a:off x="2117414" y="6125777"/>
            <a:ext cx="3134162" cy="504895"/>
          </a:xfrm>
          <a:prstGeom prst="rect">
            <a:avLst/>
          </a:prstGeom>
        </p:spPr>
      </p:pic>
      <p:sp>
        <p:nvSpPr>
          <p:cNvPr id="10" name="Arrow: Right 9">
            <a:extLst>
              <a:ext uri="{FF2B5EF4-FFF2-40B4-BE49-F238E27FC236}">
                <a16:creationId xmlns:a16="http://schemas.microsoft.com/office/drawing/2014/main" id="{1144A883-FD1E-44A4-BE29-B185CA2A1D55}"/>
              </a:ext>
            </a:extLst>
          </p:cNvPr>
          <p:cNvSpPr/>
          <p:nvPr/>
        </p:nvSpPr>
        <p:spPr>
          <a:xfrm>
            <a:off x="1703294" y="6194612"/>
            <a:ext cx="510988" cy="322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2549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949</TotalTime>
  <Words>1409</Words>
  <Application>Microsoft Office PowerPoint</Application>
  <PresentationFormat>Widescreen</PresentationFormat>
  <Paragraphs>180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Adobe Caslon Pro</vt:lpstr>
      <vt:lpstr>Arial</vt:lpstr>
      <vt:lpstr>Calibri</vt:lpstr>
      <vt:lpstr>Calibri Light</vt:lpstr>
      <vt:lpstr>Wingdings</vt:lpstr>
      <vt:lpstr>Office Theme</vt:lpstr>
      <vt:lpstr>Submitting a Budget Revision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Submitting a Budget Revision</dc:title>
  <dc:creator>Jeremy Salazar</dc:creator>
  <cp:lastModifiedBy>Jeremy Salazar</cp:lastModifiedBy>
  <cp:revision>115</cp:revision>
  <dcterms:created xsi:type="dcterms:W3CDTF">2022-03-11T20:14:48Z</dcterms:created>
  <dcterms:modified xsi:type="dcterms:W3CDTF">2024-01-25T16:56:55Z</dcterms:modified>
</cp:coreProperties>
</file>