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7" r:id="rId4"/>
    <p:sldId id="279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EDAD-8C85-405E-901C-9631CA7AE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40CB7-B9A5-46B4-B9FC-B9A46DAF7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F52C5-8EB9-491C-A31D-0DE21482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2D69-9746-4514-A5EB-FC101986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4D198-16C9-4969-AC8E-B91CE897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7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4914-A813-4771-A22F-A1594C11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3347A-967B-4A4E-A9AC-621E40E42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6E89-A538-4850-A1BF-4A9B6924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0A4F-6CA1-4ADF-8AD4-9B3F96BA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DD91D-2AD7-4BEA-A1B7-71E223E7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2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D2132D-5332-45D9-8F39-1EAA66068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175C0-CF33-4885-9FC8-4D9AF670C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607E4-E066-4787-BB3B-1BF05C1A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30038-BADA-490A-AAE6-775545BB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6B625-8108-46CB-9161-41655196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3D6F-238A-485A-BC48-5DF3C553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5C419-5345-4503-96B3-5819CBAD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B63F-6A73-4379-9BC5-BC4B34A5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8186-3E27-4CAE-B924-B3DE4837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1129F-EDD5-428C-AF79-21804705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6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7CC2-BF66-4D7C-83D7-BBC4FC93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76DEA-50E1-4426-9689-DE097FC0A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3FBE9-1F9C-4B75-9426-301A8560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4C87E-E350-46D4-9F65-36C8D7CC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476A-D6D1-443D-99CE-6C86A821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6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174EC-F71E-42C3-A3C9-1328358B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5C19D-E05D-4D48-B75E-51EACED42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CBB12-B4ED-40EB-831C-00594990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D5710-4B3B-4FD1-8A66-9FB33902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8127B-1025-4B31-89C2-0800CD7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034E4-4C73-474E-8345-06BE9D89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BF5F-A89F-4204-B2A1-4FDEA0EB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916B7-225B-4764-B96B-6879B10E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FA620-0C8F-4958-A4F0-02EE5E73C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37D6A-6459-4896-B1D5-97B62EC4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7CFA8-84B0-4D30-8C0E-776A0D0DB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0B29F-8651-4A39-B1BC-D5514072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5346E-4BAC-4923-931A-D2A1AAB7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3EA57-2EA1-4F22-8221-D8F038DB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3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4250-9091-43C9-A90A-D954C04A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FA5D2-2FED-4278-BD19-C22A4651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4DA2E-C2F6-4788-9010-D4E61DC2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0351-4910-4F54-9BCC-1AC2D256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5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53114-E224-4AEB-B407-F7B57940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DF4FF-5B00-401A-B86D-5F9FB8B8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DDF1B-15FD-4B5B-9FD7-2266F23F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4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2CF5-4436-4673-A3B0-86D351EC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4E4A3-EFA3-4C22-8A02-C165E1C17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A39E9-086F-4EAD-943A-5CE1E83E4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6D41F-BC5C-46F3-83F0-9AFCA935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E4017-F646-43B7-8DF7-FD44EC70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B9464-B8B2-451D-B942-1DED7464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0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E862-3B4F-434C-BC66-5B0170198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BD7AB-3792-4DEF-A5BE-59FF0AF08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52215-B8BA-4D75-987F-F88E4D9F8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82342-249C-4048-A024-F4025EE0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33E60-0FE3-4811-BF07-F567102E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8B4E7-C350-4FC7-9A0F-AC4E3E60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78F79-CE98-43D2-9B61-6BA3154B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9A93-E1B6-4B0B-AB2B-E63CB1177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7703-29C6-4B44-A098-3AFCF169E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527E2-EC9D-4CA7-8B3B-29EB0387F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C6B9C-5F1B-4135-B3C6-085E4E112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3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5D83-EE73-40E8-996F-21D797D01A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Setting Up a Budget for a Restricted Account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FC145-894B-4D2D-A66F-B445C30E8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7200" y="556847"/>
            <a:ext cx="5357600" cy="1494691"/>
          </a:xfrm>
        </p:spPr>
        <p:txBody>
          <a:bodyPr>
            <a:normAutofit/>
          </a:bodyPr>
          <a:lstStyle/>
          <a:p>
            <a:r>
              <a:rPr lang="en-US" dirty="0"/>
              <a:t>Printable Information for:</a:t>
            </a:r>
          </a:p>
          <a:p>
            <a:r>
              <a:rPr lang="en-US" dirty="0"/>
              <a:t>Yosemite Community College District</a:t>
            </a:r>
          </a:p>
          <a:p>
            <a:r>
              <a:rPr lang="en-US" dirty="0"/>
              <a:t>Process Training</a:t>
            </a:r>
          </a:p>
        </p:txBody>
      </p:sp>
    </p:spTree>
    <p:extLst>
      <p:ext uri="{BB962C8B-B14F-4D97-AF65-F5344CB8AC3E}">
        <p14:creationId xmlns:p14="http://schemas.microsoft.com/office/powerpoint/2010/main" val="157259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F994-ACF5-46CF-9865-D04585D37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Budget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359D-8FB7-4256-9477-4FB5644C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294" y="1518407"/>
            <a:ext cx="9269845" cy="1734747"/>
          </a:xfrm>
        </p:spPr>
        <p:txBody>
          <a:bodyPr/>
          <a:lstStyle/>
          <a:p>
            <a:r>
              <a:rPr lang="en-US" dirty="0"/>
              <a:t>A Budget Set-up form is submitted in Etrieve </a:t>
            </a:r>
          </a:p>
          <a:p>
            <a:pPr lvl="1"/>
            <a:r>
              <a:rPr lang="en-US" sz="2800" dirty="0"/>
              <a:t>Either at the beginning of a new grant cycle</a:t>
            </a:r>
          </a:p>
          <a:p>
            <a:pPr lvl="1"/>
            <a:r>
              <a:rPr lang="en-US" sz="2800" dirty="0"/>
              <a:t>Or at the beginning of the fiscal year</a:t>
            </a:r>
          </a:p>
          <a:p>
            <a:pPr lvl="2"/>
            <a:r>
              <a:rPr lang="en-US" sz="1800" dirty="0"/>
              <a:t>The fiscal year is July 1 through June 30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75AC602-6192-49D0-B1A5-45D85EAAD1CB}"/>
              </a:ext>
            </a:extLst>
          </p:cNvPr>
          <p:cNvSpPr txBox="1">
            <a:spLocks/>
          </p:cNvSpPr>
          <p:nvPr/>
        </p:nvSpPr>
        <p:spPr>
          <a:xfrm>
            <a:off x="1300294" y="3334125"/>
            <a:ext cx="5204331" cy="1376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Log into Etrieve</a:t>
            </a:r>
          </a:p>
          <a:p>
            <a:pPr lvl="1"/>
            <a:r>
              <a:rPr lang="en-US" dirty="0"/>
              <a:t>etcentral.yosemite.edu/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ACTG Budget Set-up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AE9A2A-3FAF-44F4-9DAD-8B7C96B854D9}"/>
              </a:ext>
            </a:extLst>
          </p:cNvPr>
          <p:cNvGrpSpPr/>
          <p:nvPr/>
        </p:nvGrpSpPr>
        <p:grpSpPr>
          <a:xfrm>
            <a:off x="6266879" y="3091312"/>
            <a:ext cx="1845492" cy="675376"/>
            <a:chOff x="6489616" y="3173008"/>
            <a:chExt cx="2941599" cy="121858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7C360D-BB79-4760-9C8C-908EB7413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4843" y="3173008"/>
              <a:ext cx="2736372" cy="1218583"/>
            </a:xfrm>
            <a:prstGeom prst="rect">
              <a:avLst/>
            </a:prstGeom>
          </p:spPr>
        </p:pic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99D39698-CC09-49D1-A84A-A3BE58755F37}"/>
                </a:ext>
              </a:extLst>
            </p:cNvPr>
            <p:cNvSpPr/>
            <p:nvPr/>
          </p:nvSpPr>
          <p:spPr>
            <a:xfrm>
              <a:off x="6489616" y="3814482"/>
              <a:ext cx="351692" cy="4161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5A8AA00-DC3A-4A0B-ADFA-2620D7BC6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804" y="3879400"/>
            <a:ext cx="4996595" cy="187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F994-ACF5-46CF-9865-D04585D3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4" y="142386"/>
            <a:ext cx="10515600" cy="55513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Budget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359D-8FB7-4256-9477-4FB5644C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814888"/>
            <a:ext cx="9269845" cy="5900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Enter information in the following fields:</a:t>
            </a:r>
          </a:p>
          <a:p>
            <a:pPr lvl="1"/>
            <a:r>
              <a:rPr lang="en-US" sz="1800" dirty="0"/>
              <a:t>Fiscal Year</a:t>
            </a:r>
          </a:p>
          <a:p>
            <a:pPr lvl="2"/>
            <a:r>
              <a:rPr lang="en-US" sz="1200" dirty="0"/>
              <a:t>The drop down will list available fiscal years</a:t>
            </a:r>
          </a:p>
          <a:p>
            <a:pPr lvl="3"/>
            <a:r>
              <a:rPr lang="en-US" sz="1200" dirty="0"/>
              <a:t>If it is a new grant this would be the current fiscal year</a:t>
            </a:r>
          </a:p>
          <a:p>
            <a:pPr lvl="3"/>
            <a:r>
              <a:rPr lang="en-US" sz="1200" dirty="0"/>
              <a:t>Or it could be the next fiscal year if you are setting up the budget for next year</a:t>
            </a:r>
          </a:p>
          <a:p>
            <a:pPr lvl="3"/>
            <a:r>
              <a:rPr lang="en-US" sz="1200" dirty="0"/>
              <a:t>When multiple fiscal years are available make sure to choose the correct fiscal year</a:t>
            </a:r>
          </a:p>
          <a:p>
            <a:pPr lvl="1"/>
            <a:r>
              <a:rPr lang="en-US" sz="1800" dirty="0"/>
              <a:t>Your Phone Extension</a:t>
            </a:r>
          </a:p>
          <a:p>
            <a:pPr lvl="1"/>
            <a:r>
              <a:rPr lang="en-US" sz="1800" dirty="0"/>
              <a:t>The Program Name (Example: Strong Workforce Local FY 2021-22)</a:t>
            </a:r>
          </a:p>
          <a:p>
            <a:pPr lvl="1"/>
            <a:r>
              <a:rPr lang="en-US" sz="1800" dirty="0"/>
              <a:t>The Grant/Contract Number (If there is no Grant or Contract Number enter N/A)</a:t>
            </a:r>
          </a:p>
          <a:p>
            <a:pPr lvl="1"/>
            <a:r>
              <a:rPr lang="en-US" sz="1800" dirty="0"/>
              <a:t>The Performance Period (Time frame that the budget will be in place)</a:t>
            </a:r>
          </a:p>
          <a:p>
            <a:pPr lvl="1"/>
            <a:r>
              <a:rPr lang="en-US" sz="1800" dirty="0"/>
              <a:t>The Total Funding Amount</a:t>
            </a:r>
          </a:p>
          <a:p>
            <a:pPr lvl="1"/>
            <a:r>
              <a:rPr lang="en-US" sz="1800" dirty="0"/>
              <a:t>Type of Funding (Federal, State or Local)</a:t>
            </a:r>
          </a:p>
          <a:p>
            <a:pPr lvl="1"/>
            <a:r>
              <a:rPr lang="en-US" sz="1800" dirty="0"/>
              <a:t>Funding Agency</a:t>
            </a:r>
          </a:p>
          <a:p>
            <a:pPr lvl="1"/>
            <a:r>
              <a:rPr lang="en-US" sz="1800" dirty="0"/>
              <a:t>Fund (</a:t>
            </a:r>
            <a:r>
              <a:rPr lang="en-US" sz="1800" b="1" dirty="0"/>
              <a:t>XX</a:t>
            </a:r>
            <a:r>
              <a:rPr lang="en-US" sz="1800" dirty="0"/>
              <a:t>-0000-0000-000000-00000) (for restricted accounts the fund is 12)</a:t>
            </a:r>
          </a:p>
          <a:p>
            <a:pPr lvl="1"/>
            <a:r>
              <a:rPr lang="en-US" sz="1800" dirty="0"/>
              <a:t>Subfund (12-</a:t>
            </a:r>
            <a:r>
              <a:rPr lang="en-US" sz="1800" b="1" dirty="0"/>
              <a:t>XXXX</a:t>
            </a:r>
            <a:r>
              <a:rPr lang="en-US" sz="1800" dirty="0"/>
              <a:t>-0000-000000-00000)</a:t>
            </a:r>
          </a:p>
          <a:p>
            <a:pPr lvl="1"/>
            <a:r>
              <a:rPr lang="en-US" sz="1800" dirty="0"/>
              <a:t>The Budget Manager</a:t>
            </a:r>
          </a:p>
          <a:p>
            <a:pPr lvl="1"/>
            <a:r>
              <a:rPr lang="en-US" sz="1800" dirty="0"/>
              <a:t>Intended Restricted Purpose of Funding</a:t>
            </a:r>
          </a:p>
          <a:p>
            <a:pPr lvl="1"/>
            <a:r>
              <a:rPr lang="en-US" sz="1800" dirty="0"/>
              <a:t>The Location (MJC, CC or CS)</a:t>
            </a:r>
          </a:p>
          <a:p>
            <a:pPr lvl="1"/>
            <a:r>
              <a:rPr lang="en-US" sz="1800" dirty="0"/>
              <a:t>The Division</a:t>
            </a:r>
          </a:p>
        </p:txBody>
      </p:sp>
    </p:spTree>
    <p:extLst>
      <p:ext uri="{BB962C8B-B14F-4D97-AF65-F5344CB8AC3E}">
        <p14:creationId xmlns:p14="http://schemas.microsoft.com/office/powerpoint/2010/main" val="315581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F994-ACF5-46CF-9865-D04585D3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4" y="142386"/>
            <a:ext cx="10515600" cy="55513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Budget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359D-8FB7-4256-9477-4FB5644C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10" y="1858242"/>
            <a:ext cx="9269845" cy="303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Enter the following information for both Expenditures and Revenue/Fund Balance:</a:t>
            </a:r>
          </a:p>
          <a:p>
            <a:pPr lvl="1"/>
            <a:r>
              <a:rPr lang="en-US" sz="1400" dirty="0"/>
              <a:t>Responsibility Code and Activity Code (00-0000-</a:t>
            </a:r>
            <a:r>
              <a:rPr lang="en-US" sz="1400" b="1" dirty="0"/>
              <a:t>XXXX-XXXXXX</a:t>
            </a:r>
            <a:r>
              <a:rPr lang="en-US" sz="1400" dirty="0"/>
              <a:t>-00000)</a:t>
            </a:r>
          </a:p>
          <a:p>
            <a:pPr lvl="1"/>
            <a:r>
              <a:rPr lang="en-US" sz="1400" dirty="0"/>
              <a:t>Object Code (00-0000-0000-000000-</a:t>
            </a:r>
            <a:r>
              <a:rPr lang="en-US" sz="1400" b="1" dirty="0"/>
              <a:t>XXXXX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Budget Amount for that Object Code</a:t>
            </a:r>
          </a:p>
          <a:p>
            <a:r>
              <a:rPr lang="en-US" sz="1800" dirty="0"/>
              <a:t>Use the + button to add additional accounts</a:t>
            </a:r>
          </a:p>
          <a:p>
            <a:r>
              <a:rPr lang="en-US" sz="1800" dirty="0"/>
              <a:t>A Red X means it is a new account number</a:t>
            </a:r>
          </a:p>
          <a:p>
            <a:pPr marL="0" indent="0">
              <a:buNone/>
            </a:pPr>
            <a:r>
              <a:rPr lang="en-US" sz="1800" dirty="0"/>
              <a:t>Total Expenditures must match total Revenue/Fund Balance</a:t>
            </a:r>
          </a:p>
          <a:p>
            <a:pPr marL="0" indent="0">
              <a:buNone/>
            </a:pPr>
            <a:r>
              <a:rPr lang="en-US" sz="1800" dirty="0"/>
              <a:t>A summary of information is available at the bottom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B6441-AF0E-45CC-AACF-2FF7D4794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306" y="2957879"/>
            <a:ext cx="3152775" cy="447675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8B2D57F2-88A5-4F34-925E-D3D2C6F8BA84}"/>
              </a:ext>
            </a:extLst>
          </p:cNvPr>
          <p:cNvSpPr/>
          <p:nvPr/>
        </p:nvSpPr>
        <p:spPr>
          <a:xfrm>
            <a:off x="5010354" y="3052762"/>
            <a:ext cx="178369" cy="25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21A4C1-AE81-4CE3-80BB-63440C88C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306" y="3375881"/>
            <a:ext cx="485775" cy="342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74EB95-7ACA-4D36-A465-E275699CA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2751" y="3631086"/>
            <a:ext cx="3425526" cy="18726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17B6C8-4DC2-44E7-8CEB-E9B2D1E12B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2085" y="4447159"/>
            <a:ext cx="3152775" cy="801862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083138-2D41-4CEC-B3A6-DACC5C110934}"/>
              </a:ext>
            </a:extLst>
          </p:cNvPr>
          <p:cNvCxnSpPr/>
          <p:nvPr/>
        </p:nvCxnSpPr>
        <p:spPr>
          <a:xfrm>
            <a:off x="6049108" y="3944815"/>
            <a:ext cx="1348154" cy="1465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0CF71AE-2D3D-402C-BA88-A48E98469A5A}"/>
              </a:ext>
            </a:extLst>
          </p:cNvPr>
          <p:cNvSpPr txBox="1"/>
          <p:nvPr/>
        </p:nvSpPr>
        <p:spPr>
          <a:xfrm>
            <a:off x="292110" y="5344831"/>
            <a:ext cx="8056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Attach the required Documentation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should be backup verifying the award and amount of the budget</a:t>
            </a:r>
          </a:p>
          <a:p>
            <a:endParaRPr lang="en-US" sz="800" dirty="0"/>
          </a:p>
          <a:p>
            <a:r>
              <a:rPr lang="en-US" dirty="0"/>
              <a:t>Include any comments that might be useful in the future</a:t>
            </a:r>
          </a:p>
          <a:p>
            <a:r>
              <a:rPr lang="en-US" dirty="0"/>
              <a:t>Click on Submit when done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43FCA5-3864-40EF-A3C5-57127C05B2AE}"/>
              </a:ext>
            </a:extLst>
          </p:cNvPr>
          <p:cNvSpPr txBox="1"/>
          <p:nvPr/>
        </p:nvSpPr>
        <p:spPr>
          <a:xfrm>
            <a:off x="893521" y="592702"/>
            <a:ext cx="4116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Number in the Object Code: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– (3XXXX) - Fund Balance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– (4XXXX) –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 – (5XXXX) – Expenditures</a:t>
            </a:r>
          </a:p>
        </p:txBody>
      </p:sp>
    </p:spTree>
    <p:extLst>
      <p:ext uri="{BB962C8B-B14F-4D97-AF65-F5344CB8AC3E}">
        <p14:creationId xmlns:p14="http://schemas.microsoft.com/office/powerpoint/2010/main" val="144207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F994-ACF5-46CF-9865-D04585D3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4" y="142386"/>
            <a:ext cx="10515600" cy="55513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Budget Set-up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8CCE0C-3EDB-49A8-B9D6-F9C3E3CEA49D}"/>
              </a:ext>
            </a:extLst>
          </p:cNvPr>
          <p:cNvSpPr txBox="1"/>
          <p:nvPr/>
        </p:nvSpPr>
        <p:spPr>
          <a:xfrm>
            <a:off x="744415" y="4468307"/>
            <a:ext cx="81624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Revenue vs. Fund Balance</a:t>
            </a:r>
          </a:p>
          <a:p>
            <a:endParaRPr lang="en-US" sz="800" dirty="0"/>
          </a:p>
          <a:p>
            <a:r>
              <a:rPr lang="en-US" dirty="0"/>
              <a:t>Revenue (Object Codes 48XXX)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Anticipated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Funds that were received in a previous year but not earned (carryover)</a:t>
            </a:r>
          </a:p>
          <a:p>
            <a:r>
              <a:rPr lang="en-US" dirty="0"/>
              <a:t>Fund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 year revenue earned but not spent (Object Codes 397XX)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and Federal Grants should not have a fund balance account</a:t>
            </a:r>
          </a:p>
          <a:p>
            <a:r>
              <a:rPr lang="en-US" dirty="0"/>
              <a:t>	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55B743-8167-402F-B2BD-1A6CAFF429FF}"/>
              </a:ext>
            </a:extLst>
          </p:cNvPr>
          <p:cNvSpPr txBox="1"/>
          <p:nvPr/>
        </p:nvSpPr>
        <p:spPr>
          <a:xfrm>
            <a:off x="826477" y="917010"/>
            <a:ext cx="816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Appropriate Backup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Executed Contract Memo from Grants showing the granting agency and the total award 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copy of the signed and </a:t>
            </a:r>
            <a:r>
              <a:rPr lang="en-US"/>
              <a:t>fully executed contract </a:t>
            </a:r>
            <a:r>
              <a:rPr lang="en-US" dirty="0"/>
              <a:t>from the Granting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 Year Account Information to Justify the new year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Example: Account Information Report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BA17BA2-A2B7-4324-BB07-DA6A0512E82E}"/>
              </a:ext>
            </a:extLst>
          </p:cNvPr>
          <p:cNvSpPr/>
          <p:nvPr/>
        </p:nvSpPr>
        <p:spPr>
          <a:xfrm>
            <a:off x="5328138" y="2330412"/>
            <a:ext cx="269631" cy="298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C51E58-6C29-4B1B-87D6-A898DBCD0141}"/>
              </a:ext>
            </a:extLst>
          </p:cNvPr>
          <p:cNvSpPr txBox="1"/>
          <p:nvPr/>
        </p:nvSpPr>
        <p:spPr>
          <a:xfrm>
            <a:off x="1843897" y="2671336"/>
            <a:ext cx="39753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budget started off the year with a fund balance of $47,104.35</a:t>
            </a:r>
          </a:p>
          <a:p>
            <a:r>
              <a:rPr lang="en-US" sz="1200" dirty="0"/>
              <a:t>Has received $16,063.41</a:t>
            </a:r>
          </a:p>
          <a:p>
            <a:r>
              <a:rPr lang="en-US" sz="1200" dirty="0"/>
              <a:t>Has spent $26,836.71</a:t>
            </a:r>
          </a:p>
          <a:p>
            <a:r>
              <a:rPr lang="en-US" sz="1200" dirty="0"/>
              <a:t>So the new year budget would start off with a fund balance of $36,331.05. </a:t>
            </a:r>
          </a:p>
          <a:p>
            <a:r>
              <a:rPr lang="en-US" sz="1200" dirty="0"/>
              <a:t>Any additional Revenue would be added to that amount to get the maximum expenditure budget amount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A05E9D-600F-4F81-929D-577C78135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759" y="2324420"/>
            <a:ext cx="4643804" cy="181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516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Setting Up a Budget for a Restricted Account</vt:lpstr>
      <vt:lpstr>Budget Set-up</vt:lpstr>
      <vt:lpstr>Budget Set-up</vt:lpstr>
      <vt:lpstr>Budget Set-up</vt:lpstr>
      <vt:lpstr>Budget Set-up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Budget for a Restricted Account</dc:title>
  <dc:creator>Jeremy Salazar</dc:creator>
  <cp:lastModifiedBy>Jeremy Salazar</cp:lastModifiedBy>
  <cp:revision>31</cp:revision>
  <dcterms:created xsi:type="dcterms:W3CDTF">2022-03-15T18:30:56Z</dcterms:created>
  <dcterms:modified xsi:type="dcterms:W3CDTF">2024-02-13T18:47:13Z</dcterms:modified>
</cp:coreProperties>
</file>