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40"/>
  </p:notesMasterIdLst>
  <p:sldIdLst>
    <p:sldId id="277" r:id="rId5"/>
    <p:sldId id="278" r:id="rId6"/>
    <p:sldId id="323" r:id="rId7"/>
    <p:sldId id="327" r:id="rId8"/>
    <p:sldId id="283" r:id="rId9"/>
    <p:sldId id="329" r:id="rId10"/>
    <p:sldId id="321" r:id="rId11"/>
    <p:sldId id="263" r:id="rId12"/>
    <p:sldId id="266" r:id="rId13"/>
    <p:sldId id="267" r:id="rId14"/>
    <p:sldId id="369" r:id="rId15"/>
    <p:sldId id="268" r:id="rId16"/>
    <p:sldId id="341" r:id="rId17"/>
    <p:sldId id="342" r:id="rId18"/>
    <p:sldId id="320" r:id="rId19"/>
    <p:sldId id="333" r:id="rId20"/>
    <p:sldId id="335" r:id="rId21"/>
    <p:sldId id="259" r:id="rId22"/>
    <p:sldId id="299" r:id="rId23"/>
    <p:sldId id="270" r:id="rId24"/>
    <p:sldId id="271" r:id="rId25"/>
    <p:sldId id="274" r:id="rId26"/>
    <p:sldId id="311" r:id="rId27"/>
    <p:sldId id="368" r:id="rId28"/>
    <p:sldId id="313" r:id="rId29"/>
    <p:sldId id="366" r:id="rId30"/>
    <p:sldId id="316" r:id="rId31"/>
    <p:sldId id="348" r:id="rId32"/>
    <p:sldId id="351" r:id="rId33"/>
    <p:sldId id="354" r:id="rId34"/>
    <p:sldId id="356" r:id="rId35"/>
    <p:sldId id="359" r:id="rId36"/>
    <p:sldId id="360" r:id="rId37"/>
    <p:sldId id="363" r:id="rId38"/>
    <p:sldId id="304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2"/>
    <a:srgbClr val="FF6600"/>
    <a:srgbClr val="CC0000"/>
    <a:srgbClr val="966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54603EB-171E-4AF7-8263-029A3C8D3FE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4AF7793-1CCA-4F47-A91D-9070A569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EFDB-3A14-4A73-A0A5-EA83D74A8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EAEE2-DF6B-4DBF-ACF1-D5440077F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EA35B-463F-40A1-9877-BAAE5B1F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4634-AF09-42F5-BCAC-B31A05112CE5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ED935-CA8F-4C30-B30C-88D38688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5BECF-53FF-4E14-BAFB-3D96A866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CB48-9E0A-4AE4-83F7-14D9E5FA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826D7-9570-441E-A7A0-7287A4AA2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8EE8-03EA-4B5C-9DDE-38340BFF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259A-2838-46EF-B1FB-9216BF547925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E205C-2615-40D6-AF8E-3403CF4E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5FB71-0B8B-4165-AF0F-4FD45D6D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3D98B-A522-424C-BDC8-9DC52F302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DD860-C256-460C-A501-B561293C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9538-566D-4C31-894E-A78AC2BC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D319-9AF8-44AC-94CB-EBEC14A92976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C7D07-7BDF-4811-A650-F1831A39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6B1D1-1F7F-41EA-B7CA-175548E2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0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2BEE-0026-4319-9CBA-283A3641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7A39-8297-429D-AF02-85DCFC32C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1D582-48E2-4ED0-847D-08E6337D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99E9-0D55-452A-8FA4-92FF544F615A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4001C-E94E-491F-A818-EA5FFC52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4F6F2-594C-4A6C-94E9-0CED5B42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A2F1-5FA8-45F0-8DA1-A79CB11B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5D93D-2D4A-499A-9888-7C52A656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0530-5F0E-4FED-ADAC-A5E4E455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4D7-D52E-4843-ABA5-CB0A4DEC7002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76B6-0B89-466D-BF01-7679BBDE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867FA-7881-4DFF-BD38-5DEDAB82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5617-F1BA-4951-91B8-4844C4C7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02E2-BBEB-4309-AC67-65877317F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F6D37-A764-4C19-9F31-98BB12EAA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212B4-8174-4A3D-A85F-885FF575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A3D-E449-424B-87F6-E9A8C99E31A3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AF698-2110-4681-9DCD-782348ED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FE6AA-39D2-4753-826D-F65E59C0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2626-5944-47B6-A9D7-87B1E135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4E097-36C6-4494-836C-7C2AC33D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02599-22A8-4C2C-BEEF-46A49D35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81E0D-BC3E-4F89-B55C-ADFF404E2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993F7-1602-4B0E-935A-0BB5C6082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281F7E-54E5-4C0B-BBD8-478169A2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AE7F-F106-45A3-A09B-44B04638EFDB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8331C-7B60-43A4-AAF4-4CC23D59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5AD9D-14D1-4D37-9725-2A70BC6B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1B04-12EF-4C80-91E1-87194F38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94759-D498-48D2-B368-4A1C8F81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3B8-FB2F-492F-BF22-61D143313F65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72347-B392-46BB-AA71-AB8DCA1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D7C22-477C-4712-A4D8-1EAAFB4D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C6625-5BA8-4B51-8BC9-83D76DB3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C1A-CEF9-48DC-891A-546AC162E04F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ABB98-FB61-41BC-B3DE-D560AE64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55C5C-28F0-4BBC-AE10-898C9B96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2DAF-ED20-41E5-B66B-968D3995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B3AF-BE86-48E7-B5C7-E4CE834DE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4452E-D299-4D7A-94D5-BFB805E1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6877E-6592-4822-BC57-8A0DEE0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82CD-3261-43CA-8FBF-F2BE119011DB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3CEDC-47B4-4AE9-B81F-8511D403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14A8-2E38-493C-993A-90C27BC2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334C-CFC9-4EA9-93F7-666E8883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F8540-1C2B-42C7-AD55-DA45271ED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E88B8-0F63-42B1-AF4B-82D3A99C2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B9BBC-D8CF-4C7F-8051-26C5EBBF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C83-FA5C-46D5-BF5E-4D6D69AB1F5E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5BABC-2F6F-4B37-A14F-F411DC69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FBB5E-59FB-499C-A84E-87107BAB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E6916-9420-4CAF-A3BF-63DE06B7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2282-BBA6-45C0-B84F-B28040D2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D8B1-FA24-40BF-98D1-103EFD611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527FD-64E3-4061-A057-08C5DA3F3F2F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2EC7-44EB-4D25-A207-7A448E000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76EEA-BF22-4394-8CEB-A0720B4A6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9372-7FE2-49B8-8247-1D75056C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668F65-660E-4728-AE67-DC3595489EEC}"/>
              </a:ext>
            </a:extLst>
          </p:cNvPr>
          <p:cNvSpPr txBox="1">
            <a:spLocks/>
          </p:cNvSpPr>
          <p:nvPr/>
        </p:nvSpPr>
        <p:spPr>
          <a:xfrm>
            <a:off x="3294788" y="2249360"/>
            <a:ext cx="5357600" cy="65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Yosemite Community College District</a:t>
            </a:r>
          </a:p>
          <a:p>
            <a:pPr marL="0" indent="0" algn="r">
              <a:buNone/>
            </a:pPr>
            <a:r>
              <a:rPr lang="en-US" dirty="0"/>
              <a:t>Process Training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BE1EF9-D614-4CFC-A8CF-8740B0156A09}"/>
              </a:ext>
            </a:extLst>
          </p:cNvPr>
          <p:cNvSpPr txBox="1">
            <a:spLocks/>
          </p:cNvSpPr>
          <p:nvPr/>
        </p:nvSpPr>
        <p:spPr>
          <a:xfrm>
            <a:off x="2835623" y="2974907"/>
            <a:ext cx="5862535" cy="226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</a:rPr>
              <a:t>Requisition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Input and Tracking</a:t>
            </a:r>
          </a:p>
        </p:txBody>
      </p:sp>
    </p:spTree>
    <p:extLst>
      <p:ext uri="{BB962C8B-B14F-4D97-AF65-F5344CB8AC3E}">
        <p14:creationId xmlns:p14="http://schemas.microsoft.com/office/powerpoint/2010/main" val="22844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6BD89-4E95-4797-A239-6320501D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46" y="977899"/>
            <a:ext cx="6883317" cy="561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B10B24E-51AC-4AE6-8ADC-A44E93495995}"/>
              </a:ext>
            </a:extLst>
          </p:cNvPr>
          <p:cNvSpPr/>
          <p:nvPr/>
        </p:nvSpPr>
        <p:spPr>
          <a:xfrm>
            <a:off x="2076621" y="1292177"/>
            <a:ext cx="4104724" cy="416966"/>
          </a:xfrm>
          <a:prstGeom prst="wedgeRectCallout">
            <a:avLst>
              <a:gd name="adj1" fmla="val -22553"/>
              <a:gd name="adj2" fmla="val 1046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RQIM – Requisition Item Maintenance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759B0A-00F9-45E5-B805-E02C2D35D5AB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9" name="Line Callout 1 6">
            <a:extLst>
              <a:ext uri="{FF2B5EF4-FFF2-40B4-BE49-F238E27FC236}">
                <a16:creationId xmlns:a16="http://schemas.microsoft.com/office/drawing/2014/main" id="{BF5BD7A9-47D3-46E8-A826-BC5AE87D5EC6}"/>
              </a:ext>
            </a:extLst>
          </p:cNvPr>
          <p:cNvSpPr/>
          <p:nvPr/>
        </p:nvSpPr>
        <p:spPr>
          <a:xfrm>
            <a:off x="5522354" y="2912849"/>
            <a:ext cx="1749447" cy="617057"/>
          </a:xfrm>
          <a:prstGeom prst="borderCallout1">
            <a:avLst>
              <a:gd name="adj1" fmla="val 80551"/>
              <a:gd name="adj2" fmla="val 774"/>
              <a:gd name="adj3" fmla="val 109805"/>
              <a:gd name="adj4" fmla="val -156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Drill in to add a the  description of what is being purchased</a:t>
            </a:r>
          </a:p>
        </p:txBody>
      </p:sp>
    </p:spTree>
    <p:extLst>
      <p:ext uri="{BB962C8B-B14F-4D97-AF65-F5344CB8AC3E}">
        <p14:creationId xmlns:p14="http://schemas.microsoft.com/office/powerpoint/2010/main" val="29216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759B0A-00F9-45E5-B805-E02C2D35D5AB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16825E-FF06-46A9-9D3A-B409CEF8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23" y="840995"/>
            <a:ext cx="7156594" cy="59361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83B5CD-C122-413B-9B0F-1456FDD0716B}"/>
              </a:ext>
            </a:extLst>
          </p:cNvPr>
          <p:cNvSpPr/>
          <p:nvPr/>
        </p:nvSpPr>
        <p:spPr>
          <a:xfrm>
            <a:off x="5097041" y="2661471"/>
            <a:ext cx="107870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ine Callout 1 6">
            <a:extLst>
              <a:ext uri="{FF2B5EF4-FFF2-40B4-BE49-F238E27FC236}">
                <a16:creationId xmlns:a16="http://schemas.microsoft.com/office/drawing/2014/main" id="{67EAC4D1-C40A-4F6D-9BE1-4521C55D4199}"/>
              </a:ext>
            </a:extLst>
          </p:cNvPr>
          <p:cNvSpPr/>
          <p:nvPr/>
        </p:nvSpPr>
        <p:spPr>
          <a:xfrm>
            <a:off x="6809056" y="2500923"/>
            <a:ext cx="1749447" cy="617057"/>
          </a:xfrm>
          <a:prstGeom prst="borderCallout1">
            <a:avLst>
              <a:gd name="adj1" fmla="val 21806"/>
              <a:gd name="adj2" fmla="val -475"/>
              <a:gd name="adj3" fmla="val 48762"/>
              <a:gd name="adj4" fmla="val -59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Enter a description of what is being purchased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FBE5C-1FD3-4960-83D9-768A47D67DEC}"/>
              </a:ext>
            </a:extLst>
          </p:cNvPr>
          <p:cNvSpPr txBox="1"/>
          <p:nvPr/>
        </p:nvSpPr>
        <p:spPr>
          <a:xfrm>
            <a:off x="153964" y="1023595"/>
            <a:ext cx="2902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Enter Detailed Description Include;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Item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Part or SKU number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Include the description that is on the quote</a:t>
            </a:r>
          </a:p>
          <a:p>
            <a:endParaRPr lang="en-US" dirty="0"/>
          </a:p>
        </p:txBody>
      </p:sp>
      <p:sp>
        <p:nvSpPr>
          <p:cNvPr id="17" name="Line Callout 1 6">
            <a:extLst>
              <a:ext uri="{FF2B5EF4-FFF2-40B4-BE49-F238E27FC236}">
                <a16:creationId xmlns:a16="http://schemas.microsoft.com/office/drawing/2014/main" id="{9DA41A82-D9D7-4105-BB80-5B59D75B956C}"/>
              </a:ext>
            </a:extLst>
          </p:cNvPr>
          <p:cNvSpPr/>
          <p:nvPr/>
        </p:nvSpPr>
        <p:spPr>
          <a:xfrm>
            <a:off x="1246434" y="3685700"/>
            <a:ext cx="1749447" cy="617057"/>
          </a:xfrm>
          <a:prstGeom prst="borderCallout1">
            <a:avLst>
              <a:gd name="adj1" fmla="val 68177"/>
              <a:gd name="adj2" fmla="val 99794"/>
              <a:gd name="adj3" fmla="val -310114"/>
              <a:gd name="adj4" fmla="val 2207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Save out once the description has been entered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EB1B5-6CB2-434D-A1DB-AC9AA33B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94" y="2715024"/>
            <a:ext cx="1111023" cy="607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0CE5D9-FBBC-41B1-9C43-AB8BB0FCC62C}"/>
              </a:ext>
            </a:extLst>
          </p:cNvPr>
          <p:cNvSpPr/>
          <p:nvPr/>
        </p:nvSpPr>
        <p:spPr>
          <a:xfrm>
            <a:off x="6809056" y="3280628"/>
            <a:ext cx="1749447" cy="607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Include the description that is on the quote</a:t>
            </a:r>
          </a:p>
        </p:txBody>
      </p:sp>
    </p:spTree>
    <p:extLst>
      <p:ext uri="{BB962C8B-B14F-4D97-AF65-F5344CB8AC3E}">
        <p14:creationId xmlns:p14="http://schemas.microsoft.com/office/powerpoint/2010/main" val="26802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FE8C4-8570-4D1F-ABE7-B354BA993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48" y="946351"/>
            <a:ext cx="6485024" cy="5117631"/>
          </a:xfrm>
          <a:prstGeom prst="rect">
            <a:avLst/>
          </a:prstGeom>
        </p:spPr>
      </p:pic>
      <p:sp>
        <p:nvSpPr>
          <p:cNvPr id="15" name="Line Callout 1 14"/>
          <p:cNvSpPr/>
          <p:nvPr/>
        </p:nvSpPr>
        <p:spPr>
          <a:xfrm>
            <a:off x="244291" y="4748806"/>
            <a:ext cx="2156149" cy="427653"/>
          </a:xfrm>
          <a:prstGeom prst="borderCallout1">
            <a:avLst>
              <a:gd name="adj1" fmla="val 99986"/>
              <a:gd name="adj2" fmla="val 99661"/>
              <a:gd name="adj3" fmla="val 128995"/>
              <a:gd name="adj4" fmla="val 2177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GL ACCOUNT 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244292" y="2998106"/>
            <a:ext cx="2156149" cy="556325"/>
          </a:xfrm>
          <a:prstGeom prst="borderCallout1">
            <a:avLst>
              <a:gd name="adj1" fmla="val 102244"/>
              <a:gd name="adj2" fmla="val 99930"/>
              <a:gd name="adj3" fmla="val 348954"/>
              <a:gd name="adj4" fmla="val 2637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Tax Code</a:t>
            </a:r>
          </a:p>
          <a:p>
            <a:pPr algn="ctr"/>
            <a:r>
              <a:rPr lang="en-US" sz="1200" b="1" dirty="0"/>
              <a:t>SS-Stanislaus County</a:t>
            </a:r>
          </a:p>
          <a:p>
            <a:pPr algn="ctr"/>
            <a:r>
              <a:rPr lang="en-US" sz="1200" b="1" dirty="0"/>
              <a:t>ST- Tuolumne County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09540D-86B7-492F-964B-FDF538247C09}"/>
              </a:ext>
            </a:extLst>
          </p:cNvPr>
          <p:cNvGrpSpPr/>
          <p:nvPr/>
        </p:nvGrpSpPr>
        <p:grpSpPr>
          <a:xfrm>
            <a:off x="244292" y="1591587"/>
            <a:ext cx="5400858" cy="2040614"/>
            <a:chOff x="1673042" y="3799321"/>
            <a:chExt cx="3254558" cy="2393739"/>
          </a:xfrm>
        </p:grpSpPr>
        <p:sp>
          <p:nvSpPr>
            <p:cNvPr id="8" name="Line Callout 1 7"/>
            <p:cNvSpPr/>
            <p:nvPr/>
          </p:nvSpPr>
          <p:spPr>
            <a:xfrm>
              <a:off x="1673042" y="3799321"/>
              <a:ext cx="1066800" cy="549914"/>
            </a:xfrm>
            <a:prstGeom prst="borderCallout1">
              <a:avLst>
                <a:gd name="adj1" fmla="val 3103"/>
                <a:gd name="adj2" fmla="val 1555"/>
                <a:gd name="adj3" fmla="val 1686"/>
                <a:gd name="adj4" fmla="val 292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Enter The Price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4E531C-C64C-46BE-93A1-D630F7736B3B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42" y="4349236"/>
              <a:ext cx="2187758" cy="18438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2" name="Line Callout 1 14">
            <a:extLst>
              <a:ext uri="{FF2B5EF4-FFF2-40B4-BE49-F238E27FC236}">
                <a16:creationId xmlns:a16="http://schemas.microsoft.com/office/drawing/2014/main" id="{68647E50-4320-480C-A80C-7B79F1C83C41}"/>
              </a:ext>
            </a:extLst>
          </p:cNvPr>
          <p:cNvSpPr/>
          <p:nvPr/>
        </p:nvSpPr>
        <p:spPr>
          <a:xfrm>
            <a:off x="231461" y="2144752"/>
            <a:ext cx="1783159" cy="309440"/>
          </a:xfrm>
          <a:prstGeom prst="borderCallout1">
            <a:avLst>
              <a:gd name="adj1" fmla="val 101833"/>
              <a:gd name="adj2" fmla="val 100684"/>
              <a:gd name="adj3" fmla="val 557802"/>
              <a:gd name="adj4" fmla="val 3061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Quantity</a:t>
            </a:r>
          </a:p>
        </p:txBody>
      </p:sp>
      <p:sp>
        <p:nvSpPr>
          <p:cNvPr id="13" name="Line Callout 1 14">
            <a:extLst>
              <a:ext uri="{FF2B5EF4-FFF2-40B4-BE49-F238E27FC236}">
                <a16:creationId xmlns:a16="http://schemas.microsoft.com/office/drawing/2014/main" id="{C44A6769-BB10-4AB5-A984-9406A58F95E5}"/>
              </a:ext>
            </a:extLst>
          </p:cNvPr>
          <p:cNvSpPr/>
          <p:nvPr/>
        </p:nvSpPr>
        <p:spPr>
          <a:xfrm>
            <a:off x="231461" y="2514061"/>
            <a:ext cx="1783159" cy="326859"/>
          </a:xfrm>
          <a:prstGeom prst="borderCallout1">
            <a:avLst>
              <a:gd name="adj1" fmla="val 100106"/>
              <a:gd name="adj2" fmla="val 100557"/>
              <a:gd name="adj3" fmla="val 462970"/>
              <a:gd name="adj4" fmla="val 302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Unit of Issue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1BBF6-0DD0-4B4C-924E-5E1BE5714EA8}"/>
              </a:ext>
            </a:extLst>
          </p:cNvPr>
          <p:cNvSpPr/>
          <p:nvPr/>
        </p:nvSpPr>
        <p:spPr>
          <a:xfrm>
            <a:off x="244292" y="3588874"/>
            <a:ext cx="2156149" cy="1072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Do not enter a tax code when the requisition is for a service</a:t>
            </a:r>
          </a:p>
        </p:txBody>
      </p:sp>
      <p:sp>
        <p:nvSpPr>
          <p:cNvPr id="14" name="Line Callout 1 14">
            <a:extLst>
              <a:ext uri="{FF2B5EF4-FFF2-40B4-BE49-F238E27FC236}">
                <a16:creationId xmlns:a16="http://schemas.microsoft.com/office/drawing/2014/main" id="{83A3AE1A-5BC7-4D6B-872B-D7DDE6849CCA}"/>
              </a:ext>
            </a:extLst>
          </p:cNvPr>
          <p:cNvSpPr/>
          <p:nvPr/>
        </p:nvSpPr>
        <p:spPr>
          <a:xfrm>
            <a:off x="5947118" y="6142523"/>
            <a:ext cx="2269553" cy="427653"/>
          </a:xfrm>
          <a:prstGeom prst="borderCallout1">
            <a:avLst>
              <a:gd name="adj1" fmla="val -181409"/>
              <a:gd name="adj2" fmla="val 56117"/>
              <a:gd name="adj3" fmla="val 130"/>
              <a:gd name="adj4" fmla="val 530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Percentage to Charge to the Account Number</a:t>
            </a:r>
          </a:p>
        </p:txBody>
      </p:sp>
      <p:sp>
        <p:nvSpPr>
          <p:cNvPr id="16" name="Line Callout 1 14">
            <a:extLst>
              <a:ext uri="{FF2B5EF4-FFF2-40B4-BE49-F238E27FC236}">
                <a16:creationId xmlns:a16="http://schemas.microsoft.com/office/drawing/2014/main" id="{177BEA8F-F470-48DE-9908-A2BFDEED7657}"/>
              </a:ext>
            </a:extLst>
          </p:cNvPr>
          <p:cNvSpPr/>
          <p:nvPr/>
        </p:nvSpPr>
        <p:spPr>
          <a:xfrm>
            <a:off x="8482823" y="6142523"/>
            <a:ext cx="2156149" cy="427653"/>
          </a:xfrm>
          <a:prstGeom prst="borderCallout1">
            <a:avLst>
              <a:gd name="adj1" fmla="val -2522"/>
              <a:gd name="adj2" fmla="val 22787"/>
              <a:gd name="adj3" fmla="val -181339"/>
              <a:gd name="adj4" fmla="val -146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Or the quantity to charge to the account number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F82CFC4-6894-43DF-94F8-8A2515A8A5E8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17" name="Line Callout 1 14">
            <a:extLst>
              <a:ext uri="{FF2B5EF4-FFF2-40B4-BE49-F238E27FC236}">
                <a16:creationId xmlns:a16="http://schemas.microsoft.com/office/drawing/2014/main" id="{C9352B5E-CA91-4DD3-BA38-C0AD0C4B38F3}"/>
              </a:ext>
            </a:extLst>
          </p:cNvPr>
          <p:cNvSpPr/>
          <p:nvPr/>
        </p:nvSpPr>
        <p:spPr>
          <a:xfrm>
            <a:off x="3594004" y="6150677"/>
            <a:ext cx="2156149" cy="427653"/>
          </a:xfrm>
          <a:prstGeom prst="borderCallout1">
            <a:avLst>
              <a:gd name="adj1" fmla="val -2521"/>
              <a:gd name="adj2" fmla="val 53415"/>
              <a:gd name="adj3" fmla="val -144218"/>
              <a:gd name="adj4" fmla="val 976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The Amount to Charge to the account 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0619C-6D48-4ED1-9242-91DF90C90B5B}"/>
              </a:ext>
            </a:extLst>
          </p:cNvPr>
          <p:cNvSpPr txBox="1"/>
          <p:nvPr/>
        </p:nvSpPr>
        <p:spPr>
          <a:xfrm>
            <a:off x="1123040" y="6142523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one of these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46E0264-8008-4179-A80B-8802B2E6D45A}"/>
              </a:ext>
            </a:extLst>
          </p:cNvPr>
          <p:cNvSpPr/>
          <p:nvPr/>
        </p:nvSpPr>
        <p:spPr>
          <a:xfrm>
            <a:off x="3143250" y="6223000"/>
            <a:ext cx="355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53329D-AD1D-48E0-BA5D-4ECB2233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472" y="4665654"/>
            <a:ext cx="1398328" cy="1398328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2B1013EF-A69F-4ECB-80E7-97E660146650}"/>
              </a:ext>
            </a:extLst>
          </p:cNvPr>
          <p:cNvSpPr/>
          <p:nvPr/>
        </p:nvSpPr>
        <p:spPr>
          <a:xfrm>
            <a:off x="9891133" y="3276268"/>
            <a:ext cx="2231017" cy="1256477"/>
          </a:xfrm>
          <a:prstGeom prst="wedgeRectCallout">
            <a:avLst>
              <a:gd name="adj1" fmla="val -54431"/>
              <a:gd name="adj2" fmla="val 1573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Make sure there is enough balance in the account to cover the cost</a:t>
            </a:r>
          </a:p>
        </p:txBody>
      </p:sp>
    </p:spTree>
    <p:extLst>
      <p:ext uri="{BB962C8B-B14F-4D97-AF65-F5344CB8AC3E}">
        <p14:creationId xmlns:p14="http://schemas.microsoft.com/office/powerpoint/2010/main" val="35714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FFDC88C0-4FEB-4C8B-828B-5D1F015ED8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3702" y="1549216"/>
            <a:ext cx="6450070" cy="51302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2D4528D-1886-487A-B06B-348F2BB238C4}"/>
              </a:ext>
            </a:extLst>
          </p:cNvPr>
          <p:cNvSpPr/>
          <p:nvPr/>
        </p:nvSpPr>
        <p:spPr>
          <a:xfrm>
            <a:off x="5420379" y="2720538"/>
            <a:ext cx="1478395" cy="416361"/>
          </a:xfrm>
          <a:prstGeom prst="wedgeRectCallout">
            <a:avLst>
              <a:gd name="adj1" fmla="val 20881"/>
              <a:gd name="adj2" fmla="val -737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Save or F9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CF56578-4643-4695-A851-8F3CE0110A5F}"/>
              </a:ext>
            </a:extLst>
          </p:cNvPr>
          <p:cNvSpPr/>
          <p:nvPr/>
        </p:nvSpPr>
        <p:spPr>
          <a:xfrm>
            <a:off x="6898775" y="2720539"/>
            <a:ext cx="1691888" cy="416361"/>
          </a:xfrm>
          <a:prstGeom prst="wedgeRectCallout">
            <a:avLst>
              <a:gd name="adj1" fmla="val -20780"/>
              <a:gd name="adj2" fmla="val -782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Then Cancel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DD7FD9-239B-452F-8026-30D3F9DF7312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378384836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F5154-3099-4570-A993-6D59A6473584}"/>
              </a:ext>
            </a:extLst>
          </p:cNvPr>
          <p:cNvSpPr txBox="1"/>
          <p:nvPr/>
        </p:nvSpPr>
        <p:spPr>
          <a:xfrm>
            <a:off x="1385454" y="152401"/>
            <a:ext cx="8330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REQM – Requisition Item Maintenance</a:t>
            </a:r>
          </a:p>
          <a:p>
            <a:endParaRPr lang="en-US" dirty="0"/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Shipping Charge</a:t>
            </a:r>
          </a:p>
          <a:p>
            <a:pPr algn="ctr"/>
            <a:endParaRPr lang="en-US" sz="1050" dirty="0"/>
          </a:p>
          <a:p>
            <a:r>
              <a:rPr lang="en-US" sz="2400" dirty="0"/>
              <a:t>If there is a charge for shipping you will need to include it as a separate line item</a:t>
            </a:r>
          </a:p>
          <a:p>
            <a:endParaRPr lang="en-US" sz="1050" dirty="0"/>
          </a:p>
          <a:p>
            <a:r>
              <a:rPr lang="en-US" sz="2400" dirty="0"/>
              <a:t>The description will be:</a:t>
            </a:r>
          </a:p>
          <a:p>
            <a:r>
              <a:rPr lang="en-US" sz="2400" dirty="0"/>
              <a:t>	Shipping Charge</a:t>
            </a:r>
          </a:p>
          <a:p>
            <a:endParaRPr lang="en-US" sz="1050" dirty="0"/>
          </a:p>
          <a:p>
            <a:r>
              <a:rPr lang="en-US" sz="2400" dirty="0"/>
              <a:t>Include the dollar amount</a:t>
            </a:r>
          </a:p>
          <a:p>
            <a:endParaRPr lang="en-US" sz="2400" dirty="0"/>
          </a:p>
          <a:p>
            <a:r>
              <a:rPr lang="en-US" sz="2400" dirty="0"/>
              <a:t>If the quote includes a fee for “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Shipping and Handling</a:t>
            </a:r>
            <a:r>
              <a:rPr lang="en-US" sz="2400" dirty="0"/>
              <a:t>”</a:t>
            </a:r>
          </a:p>
          <a:p>
            <a:r>
              <a:rPr lang="en-US" sz="2400" dirty="0"/>
              <a:t>		Include Sales Tax</a:t>
            </a:r>
          </a:p>
          <a:p>
            <a:endParaRPr lang="en-US" sz="1050" dirty="0"/>
          </a:p>
          <a:p>
            <a:r>
              <a:rPr lang="en-US" sz="2400" dirty="0"/>
              <a:t>If the additional fee is only for “Shipping” or “Freight”</a:t>
            </a:r>
          </a:p>
          <a:p>
            <a:r>
              <a:rPr lang="en-US" sz="2400" dirty="0"/>
              <a:t>		Don’t Include Sales Tax</a:t>
            </a:r>
          </a:p>
          <a:p>
            <a:endParaRPr lang="en-US" sz="1050" dirty="0"/>
          </a:p>
          <a:p>
            <a:r>
              <a:rPr lang="en-US" sz="2400" dirty="0"/>
              <a:t>Basically – Shipping is not taxable, but Shipping and Handling is</a:t>
            </a:r>
          </a:p>
        </p:txBody>
      </p:sp>
    </p:spTree>
    <p:extLst>
      <p:ext uri="{BB962C8B-B14F-4D97-AF65-F5344CB8AC3E}">
        <p14:creationId xmlns:p14="http://schemas.microsoft.com/office/powerpoint/2010/main" val="95318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E3E5FD-0DF8-4132-99B6-A5F54A63E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33" y="306700"/>
            <a:ext cx="7331750" cy="60413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Line Callout 1 18">
            <a:extLst>
              <a:ext uri="{FF2B5EF4-FFF2-40B4-BE49-F238E27FC236}">
                <a16:creationId xmlns:a16="http://schemas.microsoft.com/office/drawing/2014/main" id="{EAFDC1E5-3233-4796-9237-C99956369084}"/>
              </a:ext>
            </a:extLst>
          </p:cNvPr>
          <p:cNvSpPr/>
          <p:nvPr/>
        </p:nvSpPr>
        <p:spPr>
          <a:xfrm>
            <a:off x="7348090" y="3678688"/>
            <a:ext cx="1262510" cy="718244"/>
          </a:xfrm>
          <a:prstGeom prst="borderCallout1">
            <a:avLst>
              <a:gd name="adj1" fmla="val 185048"/>
              <a:gd name="adj2" fmla="val 47562"/>
              <a:gd name="adj3" fmla="val 99644"/>
              <a:gd name="adj4" fmla="val 480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/>
              <a:t>Purchasing use only (printed comments)</a:t>
            </a:r>
          </a:p>
        </p:txBody>
      </p:sp>
      <p:sp>
        <p:nvSpPr>
          <p:cNvPr id="7" name="Line Callout 1 21">
            <a:extLst>
              <a:ext uri="{FF2B5EF4-FFF2-40B4-BE49-F238E27FC236}">
                <a16:creationId xmlns:a16="http://schemas.microsoft.com/office/drawing/2014/main" id="{0A965D26-0F20-43A9-9D1D-00D1ED3F9DC0}"/>
              </a:ext>
            </a:extLst>
          </p:cNvPr>
          <p:cNvSpPr/>
          <p:nvPr/>
        </p:nvSpPr>
        <p:spPr>
          <a:xfrm>
            <a:off x="9251377" y="3496125"/>
            <a:ext cx="2828718" cy="365126"/>
          </a:xfrm>
          <a:prstGeom prst="borderCallout1">
            <a:avLst>
              <a:gd name="adj1" fmla="val 491938"/>
              <a:gd name="adj2" fmla="val -29636"/>
              <a:gd name="adj3" fmla="val 98992"/>
              <a:gd name="adj4" fmla="val 23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Drill into comments field</a:t>
            </a:r>
          </a:p>
        </p:txBody>
      </p:sp>
      <p:sp>
        <p:nvSpPr>
          <p:cNvPr id="8" name="Line Callout 1 20">
            <a:extLst>
              <a:ext uri="{FF2B5EF4-FFF2-40B4-BE49-F238E27FC236}">
                <a16:creationId xmlns:a16="http://schemas.microsoft.com/office/drawing/2014/main" id="{C2ED3185-FB79-4896-AD15-6D9F26C95B65}"/>
              </a:ext>
            </a:extLst>
          </p:cNvPr>
          <p:cNvSpPr/>
          <p:nvPr/>
        </p:nvSpPr>
        <p:spPr>
          <a:xfrm>
            <a:off x="9251376" y="5674907"/>
            <a:ext cx="2828717" cy="510344"/>
          </a:xfrm>
          <a:prstGeom prst="borderCallout1">
            <a:avLst>
              <a:gd name="adj1" fmla="val 97744"/>
              <a:gd name="adj2" fmla="val 612"/>
              <a:gd name="adj3" fmla="val 51973"/>
              <a:gd name="adj4" fmla="val -710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Enter YES when Done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8B022-F125-48AA-90DB-056BD8A36817}"/>
              </a:ext>
            </a:extLst>
          </p:cNvPr>
          <p:cNvSpPr/>
          <p:nvPr/>
        </p:nvSpPr>
        <p:spPr>
          <a:xfrm>
            <a:off x="9251377" y="1324398"/>
            <a:ext cx="2828719" cy="1002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your notes to Purchasing in the Comments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C1B258-47F4-4700-8F6A-2B4EC08A1197}"/>
              </a:ext>
            </a:extLst>
          </p:cNvPr>
          <p:cNvSpPr/>
          <p:nvPr/>
        </p:nvSpPr>
        <p:spPr>
          <a:xfrm>
            <a:off x="9251377" y="2413828"/>
            <a:ext cx="2828719" cy="1002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 example of notes to Purchasing would be the previous PO Number</a:t>
            </a:r>
          </a:p>
        </p:txBody>
      </p:sp>
    </p:spTree>
    <p:extLst>
      <p:ext uri="{BB962C8B-B14F-4D97-AF65-F5344CB8AC3E}">
        <p14:creationId xmlns:p14="http://schemas.microsoft.com/office/powerpoint/2010/main" val="279021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9A7C7C-B951-43AD-8E27-D5999D37F0DB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81153-BBE6-4110-8C9F-CD24157EC945}"/>
              </a:ext>
            </a:extLst>
          </p:cNvPr>
          <p:cNvSpPr txBox="1"/>
          <p:nvPr/>
        </p:nvSpPr>
        <p:spPr>
          <a:xfrm>
            <a:off x="3234070" y="660218"/>
            <a:ext cx="475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Comments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AB9D9-D06E-4464-855E-E66AB7815897}"/>
              </a:ext>
            </a:extLst>
          </p:cNvPr>
          <p:cNvSpPr txBox="1"/>
          <p:nvPr/>
        </p:nvSpPr>
        <p:spPr>
          <a:xfrm>
            <a:off x="739796" y="1326843"/>
            <a:ext cx="111601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the Comments Field for the following information: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Delivery 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Department Name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Building and Room Number</a:t>
            </a:r>
          </a:p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Initiator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Include Phone Number</a:t>
            </a:r>
          </a:p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Source of Price</a:t>
            </a:r>
          </a:p>
          <a:p>
            <a:pPr lvl="1"/>
            <a:r>
              <a:rPr lang="en-US" sz="1100" dirty="0"/>
              <a:t>	</a:t>
            </a:r>
            <a:r>
              <a:rPr lang="en-US" sz="1400" dirty="0"/>
              <a:t>Examples: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2E26A-F441-489C-926A-3E760E145265}"/>
              </a:ext>
            </a:extLst>
          </p:cNvPr>
          <p:cNvSpPr txBox="1"/>
          <p:nvPr/>
        </p:nvSpPr>
        <p:spPr>
          <a:xfrm>
            <a:off x="2769873" y="4604544"/>
            <a:ext cx="4552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Vendor			Website</a:t>
            </a:r>
          </a:p>
          <a:p>
            <a:r>
              <a:rPr lang="en-US" dirty="0"/>
              <a:t>Contact Name		Flyer</a:t>
            </a:r>
          </a:p>
          <a:p>
            <a:r>
              <a:rPr lang="en-US" dirty="0"/>
              <a:t>Catalog			Invoice Number</a:t>
            </a:r>
          </a:p>
          <a:p>
            <a:r>
              <a:rPr lang="en-US" dirty="0"/>
              <a:t>Previous PO		Quote Number</a:t>
            </a:r>
          </a:p>
          <a:p>
            <a:r>
              <a:rPr lang="en-US" dirty="0"/>
              <a:t>Contract Number</a:t>
            </a:r>
          </a:p>
        </p:txBody>
      </p:sp>
    </p:spTree>
    <p:extLst>
      <p:ext uri="{BB962C8B-B14F-4D97-AF65-F5344CB8AC3E}">
        <p14:creationId xmlns:p14="http://schemas.microsoft.com/office/powerpoint/2010/main" val="328637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9A7C7C-B951-43AD-8E27-D5999D37F0DB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AB9D9-D06E-4464-855E-E66AB7815897}"/>
              </a:ext>
            </a:extLst>
          </p:cNvPr>
          <p:cNvSpPr txBox="1"/>
          <p:nvPr/>
        </p:nvSpPr>
        <p:spPr>
          <a:xfrm>
            <a:off x="644546" y="1490941"/>
            <a:ext cx="9693253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the Comments Field for the following information:</a:t>
            </a:r>
          </a:p>
          <a:p>
            <a:endParaRPr lang="en-US" sz="1050" dirty="0"/>
          </a:p>
          <a:p>
            <a:r>
              <a:rPr lang="en-US" sz="2800" b="1" dirty="0">
                <a:solidFill>
                  <a:schemeClr val="accent2"/>
                </a:solidFill>
              </a:rPr>
              <a:t>Federal Grants</a:t>
            </a:r>
          </a:p>
          <a:p>
            <a:endParaRPr lang="en-US" sz="1050" dirty="0"/>
          </a:p>
          <a:p>
            <a:r>
              <a:rPr lang="en-US" dirty="0"/>
              <a:t>If the funds being used to purchase the item are from a federal grant make sure to include: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 - Purchased with Federal Funds - </a:t>
            </a:r>
          </a:p>
          <a:p>
            <a:endParaRPr lang="en-US" sz="1050" dirty="0"/>
          </a:p>
          <a:p>
            <a:r>
              <a:rPr lang="en-US" dirty="0"/>
              <a:t>Subfunds beginning with an 8 are federal grants</a:t>
            </a:r>
          </a:p>
          <a:p>
            <a:pPr algn="ctr"/>
            <a:r>
              <a:rPr lang="en-US" sz="3200" dirty="0"/>
              <a:t>12-</a:t>
            </a:r>
            <a:r>
              <a:rPr lang="en-US" sz="3200" dirty="0">
                <a:solidFill>
                  <a:schemeClr val="accent5"/>
                </a:solidFill>
              </a:rPr>
              <a:t>8</a:t>
            </a:r>
            <a:r>
              <a:rPr lang="en-US" sz="3200" dirty="0"/>
              <a:t>110-1620-010100-56400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5E752-C290-48A3-9343-DAFF4400C603}"/>
              </a:ext>
            </a:extLst>
          </p:cNvPr>
          <p:cNvSpPr txBox="1"/>
          <p:nvPr/>
        </p:nvSpPr>
        <p:spPr>
          <a:xfrm>
            <a:off x="3234070" y="660218"/>
            <a:ext cx="475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Comments Field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CCEB7-C94B-422F-B9F6-38283CEBB369}"/>
              </a:ext>
            </a:extLst>
          </p:cNvPr>
          <p:cNvSpPr/>
          <p:nvPr/>
        </p:nvSpPr>
        <p:spPr>
          <a:xfrm>
            <a:off x="644545" y="4688175"/>
            <a:ext cx="96932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to Fax Purchase Order to the Vendor</a:t>
            </a:r>
          </a:p>
          <a:p>
            <a:r>
              <a:rPr lang="en-US" dirty="0"/>
              <a:t>		</a:t>
            </a:r>
            <a:r>
              <a:rPr lang="en-US" b="1" dirty="0"/>
              <a:t>Include Fax Number</a:t>
            </a:r>
          </a:p>
          <a:p>
            <a:r>
              <a:rPr lang="en-US" dirty="0"/>
              <a:t>New Vendor</a:t>
            </a:r>
          </a:p>
          <a:p>
            <a:r>
              <a:rPr lang="en-US" dirty="0"/>
              <a:t>		</a:t>
            </a:r>
            <a:r>
              <a:rPr lang="en-US" b="1" dirty="0"/>
              <a:t>Include Phone and Fax Number</a:t>
            </a:r>
          </a:p>
          <a:p>
            <a:endParaRPr lang="en-US" sz="900" b="1" dirty="0"/>
          </a:p>
          <a:p>
            <a:r>
              <a:rPr lang="en-US" dirty="0"/>
              <a:t>If there is additional information that needs to go with the Requisition make sure to include</a:t>
            </a:r>
          </a:p>
          <a:p>
            <a:r>
              <a:rPr lang="en-US" dirty="0"/>
              <a:t>BTF </a:t>
            </a:r>
            <a:r>
              <a:rPr lang="en-US" sz="900" dirty="0"/>
              <a:t>(stands for Back-up to Follow)</a:t>
            </a:r>
          </a:p>
        </p:txBody>
      </p:sp>
    </p:spTree>
    <p:extLst>
      <p:ext uri="{BB962C8B-B14F-4D97-AF65-F5344CB8AC3E}">
        <p14:creationId xmlns:p14="http://schemas.microsoft.com/office/powerpoint/2010/main" val="57492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407C03-DA89-441E-B0C4-8CD785EB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3668"/>
            <a:ext cx="5666015" cy="4668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Create a Blanket Purchase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48" y="2010518"/>
            <a:ext cx="5418102" cy="28725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Same Process as creating a regular Purchase Order</a:t>
            </a:r>
          </a:p>
          <a:p>
            <a:pPr marL="0" indent="0">
              <a:buNone/>
            </a:pPr>
            <a:r>
              <a:rPr lang="en-US" sz="2000" b="1" dirty="0"/>
              <a:t>	Except you will have to add BPO in the Comments Field when creating your requisition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 BPO can NEVER be used for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69BD2-B70E-46AC-B9EE-6A5A0BCE4C1B}"/>
              </a:ext>
            </a:extLst>
          </p:cNvPr>
          <p:cNvSpPr txBox="1"/>
          <p:nvPr/>
        </p:nvSpPr>
        <p:spPr>
          <a:xfrm>
            <a:off x="833535" y="868362"/>
            <a:ext cx="8640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BPO is used for vendors in situations where repeat orders to replenish supplies will be used throughout the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55F72-7EE4-454F-92C0-617596EC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20" y="5513625"/>
            <a:ext cx="1853680" cy="95202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3F5192-E269-414E-B5C6-F17AC75EE398}"/>
              </a:ext>
            </a:extLst>
          </p:cNvPr>
          <p:cNvCxnSpPr/>
          <p:nvPr/>
        </p:nvCxnSpPr>
        <p:spPr>
          <a:xfrm>
            <a:off x="5353050" y="3238500"/>
            <a:ext cx="5010150" cy="2546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0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3" y="986646"/>
            <a:ext cx="9862330" cy="15258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After completing the requisition a number </a:t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>will be assigned, click OK to continue</a:t>
            </a:r>
            <a:br>
              <a:rPr lang="en-US" b="1" dirty="0"/>
            </a:b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DC356-81F4-4E5C-B108-FD8C7CAA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" y="2468031"/>
            <a:ext cx="4116917" cy="111980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9B13CF0-63EE-4C3E-A69C-433033590310}"/>
              </a:ext>
            </a:extLst>
          </p:cNvPr>
          <p:cNvSpPr/>
          <p:nvPr/>
        </p:nvSpPr>
        <p:spPr>
          <a:xfrm>
            <a:off x="6597061" y="2468031"/>
            <a:ext cx="4352456" cy="1019937"/>
          </a:xfrm>
          <a:prstGeom prst="wedgeRectCallout">
            <a:avLst>
              <a:gd name="adj1" fmla="val -103254"/>
              <a:gd name="adj2" fmla="val 57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note of the requisition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B836A-F748-4996-84FA-C7C3F3E2B2C1}"/>
              </a:ext>
            </a:extLst>
          </p:cNvPr>
          <p:cNvSpPr txBox="1"/>
          <p:nvPr/>
        </p:nvSpPr>
        <p:spPr>
          <a:xfrm>
            <a:off x="1759332" y="3822279"/>
            <a:ext cx="867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Back up to Follow (BTF) is provide through Etrieve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5E8A00-7A37-429D-A69E-6D2B691E3C93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84A6FE-5824-4985-8C35-F0F03F7EC485}"/>
              </a:ext>
            </a:extLst>
          </p:cNvPr>
          <p:cNvSpPr txBox="1">
            <a:spLocks/>
          </p:cNvSpPr>
          <p:nvPr/>
        </p:nvSpPr>
        <p:spPr>
          <a:xfrm>
            <a:off x="480483" y="4858851"/>
            <a:ext cx="11157911" cy="16911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RREG – Requisition Register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The first step to using Etrieve to attach the back-up/quote is to use the RREG screen in Colleague</a:t>
            </a:r>
          </a:p>
        </p:txBody>
      </p:sp>
    </p:spTree>
    <p:extLst>
      <p:ext uri="{BB962C8B-B14F-4D97-AF65-F5344CB8AC3E}">
        <p14:creationId xmlns:p14="http://schemas.microsoft.com/office/powerpoint/2010/main" val="20960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121" y="171062"/>
            <a:ext cx="7394542" cy="91450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 and Tracking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418" y="1176532"/>
            <a:ext cx="11257932" cy="216150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Requisition procedure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Etrieve Content overview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How to attach supporting documentation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How to track a requisition through the entire PO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E679AC-1DBF-4C45-B7D8-A84E55E91405}"/>
              </a:ext>
            </a:extLst>
          </p:cNvPr>
          <p:cNvSpPr txBox="1">
            <a:spLocks/>
          </p:cNvSpPr>
          <p:nvPr/>
        </p:nvSpPr>
        <p:spPr>
          <a:xfrm>
            <a:off x="559418" y="3429000"/>
            <a:ext cx="6505302" cy="3209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Colleague Screens: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REQM – Requisition Maintenance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RINQ – Requisition Inquiry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PINQ – Purchase Order Inquiry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BINQ – Blanket PO Inquiry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RREG – Requisition Register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3029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659F21-9682-4C5D-9AD3-D5EA6F32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93" y="1387961"/>
            <a:ext cx="6498771" cy="53335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022155-8B83-4048-86DA-D0345B42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Accessing Requisition Screens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235010" y="3416527"/>
            <a:ext cx="2326493" cy="859728"/>
          </a:xfrm>
          <a:prstGeom prst="borderCallout1">
            <a:avLst>
              <a:gd name="adj1" fmla="val 29998"/>
              <a:gd name="adj2" fmla="val 182638"/>
              <a:gd name="adj3" fmla="val 64335"/>
              <a:gd name="adj4" fmla="val 1019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 err="1"/>
              <a:t>Ctrl+Alt+D</a:t>
            </a:r>
            <a:r>
              <a:rPr lang="en-US" sz="1100" b="1" dirty="0"/>
              <a:t> to Delete the Current Number</a:t>
            </a:r>
          </a:p>
          <a:p>
            <a:pPr algn="ctr"/>
            <a:r>
              <a:rPr lang="en-US" sz="1100" b="1" dirty="0"/>
              <a:t>Then Enter a New REQ#</a:t>
            </a:r>
          </a:p>
        </p:txBody>
      </p:sp>
      <p:sp>
        <p:nvSpPr>
          <p:cNvPr id="12" name="Line Callout 1 4">
            <a:extLst>
              <a:ext uri="{FF2B5EF4-FFF2-40B4-BE49-F238E27FC236}">
                <a16:creationId xmlns:a16="http://schemas.microsoft.com/office/drawing/2014/main" id="{54912E5C-90FE-41F4-BE95-F7FF22A63016}"/>
              </a:ext>
            </a:extLst>
          </p:cNvPr>
          <p:cNvSpPr/>
          <p:nvPr/>
        </p:nvSpPr>
        <p:spPr>
          <a:xfrm>
            <a:off x="4858924" y="4201422"/>
            <a:ext cx="1450384" cy="894772"/>
          </a:xfrm>
          <a:prstGeom prst="borderCallout1">
            <a:avLst>
              <a:gd name="adj1" fmla="val -61674"/>
              <a:gd name="adj2" fmla="val -5349"/>
              <a:gd name="adj3" fmla="val 734"/>
              <a:gd name="adj4" fmla="val 267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/>
              <a:t>Both Boxes MUST</a:t>
            </a:r>
          </a:p>
          <a:p>
            <a:pPr algn="ctr"/>
            <a:r>
              <a:rPr lang="en-US" sz="1400" b="1" dirty="0"/>
              <a:t>Have the same Numbers</a:t>
            </a:r>
            <a:endParaRPr lang="en-US" sz="11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E861-3E31-404A-AF24-11A8E8BBC757}"/>
              </a:ext>
            </a:extLst>
          </p:cNvPr>
          <p:cNvCxnSpPr>
            <a:cxnSpLocks/>
          </p:cNvCxnSpPr>
          <p:nvPr/>
        </p:nvCxnSpPr>
        <p:spPr>
          <a:xfrm flipV="1">
            <a:off x="6059316" y="3651521"/>
            <a:ext cx="499442" cy="542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Callout 1 7"/>
          <p:cNvSpPr/>
          <p:nvPr/>
        </p:nvSpPr>
        <p:spPr>
          <a:xfrm>
            <a:off x="9574563" y="3331184"/>
            <a:ext cx="2365830" cy="980239"/>
          </a:xfrm>
          <a:prstGeom prst="borderCallout1">
            <a:avLst>
              <a:gd name="adj1" fmla="val 29450"/>
              <a:gd name="adj2" fmla="val -112217"/>
              <a:gd name="adj3" fmla="val 50301"/>
              <a:gd name="adj4" fmla="val 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 err="1"/>
              <a:t>Ctrl+Alt+D</a:t>
            </a:r>
            <a:r>
              <a:rPr lang="en-US" sz="1100" b="1" dirty="0"/>
              <a:t> to Delete the Current Number </a:t>
            </a:r>
          </a:p>
          <a:p>
            <a:pPr algn="ctr"/>
            <a:r>
              <a:rPr lang="en-US" sz="1100" b="1" dirty="0"/>
              <a:t>Then Enter a New REQ#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AE38C1-29EC-4DD6-8900-723273948E38}"/>
              </a:ext>
            </a:extLst>
          </p:cNvPr>
          <p:cNvCxnSpPr>
            <a:cxnSpLocks/>
          </p:cNvCxnSpPr>
          <p:nvPr/>
        </p:nvCxnSpPr>
        <p:spPr>
          <a:xfrm>
            <a:off x="2578100" y="2350722"/>
            <a:ext cx="1917700" cy="976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726CB72F-C0AD-431D-B62F-99A9F1BCDB4D}"/>
              </a:ext>
            </a:extLst>
          </p:cNvPr>
          <p:cNvSpPr/>
          <p:nvPr/>
        </p:nvSpPr>
        <p:spPr>
          <a:xfrm>
            <a:off x="9574563" y="2470255"/>
            <a:ext cx="2382427" cy="593000"/>
          </a:xfrm>
          <a:prstGeom prst="wedgeRectCallout">
            <a:avLst>
              <a:gd name="adj1" fmla="val -159922"/>
              <a:gd name="adj2" fmla="val 1369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Pre-populated – Needs to be Updated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A7CEBC2-E6DD-47E6-9458-2C9A68047491}"/>
              </a:ext>
            </a:extLst>
          </p:cNvPr>
          <p:cNvSpPr/>
          <p:nvPr/>
        </p:nvSpPr>
        <p:spPr>
          <a:xfrm>
            <a:off x="235010" y="2470255"/>
            <a:ext cx="2343090" cy="593000"/>
          </a:xfrm>
          <a:prstGeom prst="wedgeRectCallout">
            <a:avLst>
              <a:gd name="adj1" fmla="val 128618"/>
              <a:gd name="adj2" fmla="val 1398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Pre-populated – Needs to be Updated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235010" y="1455950"/>
            <a:ext cx="2343090" cy="894772"/>
          </a:xfrm>
          <a:prstGeom prst="borderCallout1">
            <a:avLst>
              <a:gd name="adj1" fmla="val 212052"/>
              <a:gd name="adj2" fmla="val 267558"/>
              <a:gd name="adj3" fmla="val 49701"/>
              <a:gd name="adj4" fmla="val 1000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/>
              <a:t>Report dates should be CURRENT fiscal year (Ex. 7/1/2022 TO 6/30/2023</a:t>
            </a:r>
          </a:p>
        </p:txBody>
      </p:sp>
    </p:spTree>
    <p:extLst>
      <p:ext uri="{BB962C8B-B14F-4D97-AF65-F5344CB8AC3E}">
        <p14:creationId xmlns:p14="http://schemas.microsoft.com/office/powerpoint/2010/main" val="162679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C8A88-2EAE-4BF0-B9F3-EDC1D895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1" y="1582860"/>
            <a:ext cx="4171909" cy="30074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D1F1E5-797C-49FE-B9D6-4A59BF4E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Accessing Requisition Screens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21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768081" y="2559050"/>
            <a:ext cx="1695969" cy="576036"/>
          </a:xfrm>
          <a:prstGeom prst="wedgeEllipseCallout">
            <a:avLst>
              <a:gd name="adj1" fmla="val -24943"/>
              <a:gd name="adj2" fmla="val -973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F9 then U(update) to continue on to next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E7AE9-AC46-43E9-BF10-7D792F05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11" y="1581597"/>
            <a:ext cx="5176708" cy="3869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B88FD-6B6F-4669-B22A-736A2354F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453" y="2971078"/>
            <a:ext cx="2777515" cy="325490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7B0241B-B6E8-4EBA-BEAF-822BADBD02F1}"/>
              </a:ext>
            </a:extLst>
          </p:cNvPr>
          <p:cNvSpPr/>
          <p:nvPr/>
        </p:nvSpPr>
        <p:spPr>
          <a:xfrm>
            <a:off x="8758335" y="3528360"/>
            <a:ext cx="1318953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Enter printer: </a:t>
            </a:r>
            <a:r>
              <a:rPr lang="en-US" b="1" i="1" dirty="0"/>
              <a:t>ISAIGPTR1</a:t>
            </a:r>
          </a:p>
          <a:p>
            <a:pPr algn="ctr"/>
            <a:endParaRPr lang="en-US" sz="800" b="1" i="1" dirty="0"/>
          </a:p>
          <a:p>
            <a:pPr algn="ctr"/>
            <a:r>
              <a:rPr lang="en-US" dirty="0"/>
              <a:t>Then Save</a:t>
            </a:r>
          </a:p>
        </p:txBody>
      </p:sp>
      <p:sp>
        <p:nvSpPr>
          <p:cNvPr id="11" name="Left Arrow 3">
            <a:extLst>
              <a:ext uri="{FF2B5EF4-FFF2-40B4-BE49-F238E27FC236}">
                <a16:creationId xmlns:a16="http://schemas.microsoft.com/office/drawing/2014/main" id="{EF2AD3C2-7B3B-4162-83DB-6864F7ACC763}"/>
              </a:ext>
            </a:extLst>
          </p:cNvPr>
          <p:cNvSpPr/>
          <p:nvPr/>
        </p:nvSpPr>
        <p:spPr>
          <a:xfrm>
            <a:off x="6657391" y="2926611"/>
            <a:ext cx="2885623" cy="578498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Enter name of printer ISAIGPTR1</a:t>
            </a:r>
          </a:p>
        </p:txBody>
      </p:sp>
    </p:spTree>
    <p:extLst>
      <p:ext uri="{BB962C8B-B14F-4D97-AF65-F5344CB8AC3E}">
        <p14:creationId xmlns:p14="http://schemas.microsoft.com/office/powerpoint/2010/main" val="80593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E5263-1693-4C41-850B-6E73ED02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73" y="1598111"/>
            <a:ext cx="6135575" cy="48083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F24512-7024-49A0-9A79-8EE33D4C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Accessing Requisition Screens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22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937743" y="2756097"/>
            <a:ext cx="2192330" cy="571821"/>
          </a:xfrm>
          <a:prstGeom prst="wedgeEllipseCallout">
            <a:avLst>
              <a:gd name="adj1" fmla="val -23577"/>
              <a:gd name="adj2" fmla="val -729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F9 then U(update)</a:t>
            </a:r>
          </a:p>
        </p:txBody>
      </p:sp>
    </p:spTree>
    <p:extLst>
      <p:ext uri="{BB962C8B-B14F-4D97-AF65-F5344CB8AC3E}">
        <p14:creationId xmlns:p14="http://schemas.microsoft.com/office/powerpoint/2010/main" val="166687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995DD8-8C16-4E27-B8BB-38B81B2B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553" y="3320381"/>
            <a:ext cx="3238500" cy="1504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AB21E-8AA6-47FC-9C97-FA1B55F3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Searching for your Requisition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7ACB-C284-4764-8107-BA8ABEEB7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34" y="2638639"/>
            <a:ext cx="7752766" cy="4219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Since you printed the requisition to the ISAIGPTR1 printer the requisition has now been added to Content in Etrieve.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Once you are logged in to Etrieve Content you will then search for your Requisition</a:t>
            </a:r>
          </a:p>
          <a:p>
            <a:pPr marL="457200" lvl="1" indent="0">
              <a:buNone/>
            </a:pPr>
            <a:r>
              <a:rPr lang="en-US" sz="2000" b="1" dirty="0"/>
              <a:t>To do so, first click on the 3 Triangles</a:t>
            </a:r>
          </a:p>
          <a:p>
            <a:pPr marL="457200" lvl="1" indent="0">
              <a:buNone/>
            </a:pPr>
            <a:r>
              <a:rPr lang="en-US" sz="2000" b="1" dirty="0"/>
              <a:t>Then click on the drop down for Select a Field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800" b="1" dirty="0"/>
              <a:t>Start typing in Requisition and then choose Requisition Number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800" b="1" dirty="0"/>
              <a:t>Leave the second section as Equals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800" b="1" dirty="0"/>
              <a:t>Paste or Type in the Requisition Number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sz="1600" b="1" dirty="0"/>
              <a:t>Make sure to include the leading 0’s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960B9-4070-46FA-9A25-064D9356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C8698C-B691-4F64-B337-44D6E45C8CA0}"/>
              </a:ext>
            </a:extLst>
          </p:cNvPr>
          <p:cNvSpPr txBox="1">
            <a:spLocks/>
          </p:cNvSpPr>
          <p:nvPr/>
        </p:nvSpPr>
        <p:spPr>
          <a:xfrm>
            <a:off x="175972" y="1453922"/>
            <a:ext cx="8142528" cy="11035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Go to Etrieve to locate the requisition that you sent through to the ISAIGPTR1 printer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And attach the Back-up to your requisition!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7A2979-A9CD-4DE7-A858-4CC82125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417410"/>
            <a:ext cx="3256979" cy="158115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BC4F464-590B-4EDC-8D87-E21430826B52}"/>
              </a:ext>
            </a:extLst>
          </p:cNvPr>
          <p:cNvSpPr/>
          <p:nvPr/>
        </p:nvSpPr>
        <p:spPr>
          <a:xfrm rot="14648068">
            <a:off x="7496157" y="473088"/>
            <a:ext cx="249886" cy="5664876"/>
          </a:xfrm>
          <a:prstGeom prst="downArrow">
            <a:avLst>
              <a:gd name="adj1" fmla="val 22172"/>
              <a:gd name="adj2" fmla="val 240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1C4B51B-3E05-4D62-A192-6BDA7A34A627}"/>
              </a:ext>
            </a:extLst>
          </p:cNvPr>
          <p:cNvSpPr/>
          <p:nvPr/>
        </p:nvSpPr>
        <p:spPr>
          <a:xfrm rot="15721471">
            <a:off x="8663294" y="1626356"/>
            <a:ext cx="249886" cy="5696484"/>
          </a:xfrm>
          <a:prstGeom prst="downArrow">
            <a:avLst>
              <a:gd name="adj1" fmla="val 23027"/>
              <a:gd name="adj2" fmla="val 240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A94F2F-5429-47E0-8350-FE553A68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53" y="5034113"/>
            <a:ext cx="3267075" cy="1581150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6FE021D0-4F47-4745-BA0E-40C910CC63F1}"/>
              </a:ext>
            </a:extLst>
          </p:cNvPr>
          <p:cNvSpPr/>
          <p:nvPr/>
        </p:nvSpPr>
        <p:spPr>
          <a:xfrm rot="16667422">
            <a:off x="6825598" y="4167880"/>
            <a:ext cx="249886" cy="3175875"/>
          </a:xfrm>
          <a:prstGeom prst="downArrow">
            <a:avLst>
              <a:gd name="adj1" fmla="val 23027"/>
              <a:gd name="adj2" fmla="val 240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8EB7A8F-EE1A-4E21-B3E6-5FA8063AC3A9}"/>
              </a:ext>
            </a:extLst>
          </p:cNvPr>
          <p:cNvSpPr/>
          <p:nvPr/>
        </p:nvSpPr>
        <p:spPr>
          <a:xfrm rot="16200000">
            <a:off x="7019135" y="4778704"/>
            <a:ext cx="249886" cy="2858156"/>
          </a:xfrm>
          <a:prstGeom prst="downArrow">
            <a:avLst>
              <a:gd name="adj1" fmla="val 23027"/>
              <a:gd name="adj2" fmla="val 240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9FE9C0B-1EEB-4C98-A090-30FBC88C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94" y="2512260"/>
            <a:ext cx="8820150" cy="4107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AB21E-8AA6-47FC-9C97-FA1B55F3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Searching for your Requisition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960B9-4070-46FA-9A25-064D9356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C8698C-B691-4F64-B337-44D6E45C8CA0}"/>
              </a:ext>
            </a:extLst>
          </p:cNvPr>
          <p:cNvSpPr txBox="1">
            <a:spLocks/>
          </p:cNvSpPr>
          <p:nvPr/>
        </p:nvSpPr>
        <p:spPr>
          <a:xfrm>
            <a:off x="468072" y="1470669"/>
            <a:ext cx="8142528" cy="1103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Once you have entered the Requisition number you will be able to select the Requisition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8EB7A8F-EE1A-4E21-B3E6-5FA8063AC3A9}"/>
              </a:ext>
            </a:extLst>
          </p:cNvPr>
          <p:cNvSpPr/>
          <p:nvPr/>
        </p:nvSpPr>
        <p:spPr>
          <a:xfrm rot="16200000">
            <a:off x="1772207" y="3958253"/>
            <a:ext cx="249886" cy="2858156"/>
          </a:xfrm>
          <a:prstGeom prst="downArrow">
            <a:avLst>
              <a:gd name="adj1" fmla="val 23027"/>
              <a:gd name="adj2" fmla="val 240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DE5AFB-B64B-4F9C-8D8A-477802C356A1}"/>
              </a:ext>
            </a:extLst>
          </p:cNvPr>
          <p:cNvSpPr/>
          <p:nvPr/>
        </p:nvSpPr>
        <p:spPr>
          <a:xfrm>
            <a:off x="6159294" y="4878511"/>
            <a:ext cx="3185652" cy="10176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Verification that the requisition is now in Etrieve Content</a:t>
            </a:r>
          </a:p>
        </p:txBody>
      </p:sp>
    </p:spTree>
    <p:extLst>
      <p:ext uri="{BB962C8B-B14F-4D97-AF65-F5344CB8AC3E}">
        <p14:creationId xmlns:p14="http://schemas.microsoft.com/office/powerpoint/2010/main" val="404071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AB9A-4ADA-43C8-A475-31DA7F2D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83" y="222854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Attaching Back-up To Follow (BTF)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D379-A63F-4D70-8387-0C8D15DE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473" y="3119246"/>
            <a:ext cx="4050727" cy="4950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To attach the Back-up you would then select the paper with paper clip icon on the tool bar in Etrieve.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/>
              <a:t>The document must be saved as a PDF file for it to attach 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b="1" dirty="0"/>
          </a:p>
          <a:p>
            <a:endParaRPr lang="en-US" sz="2000" b="1" dirty="0"/>
          </a:p>
        </p:txBody>
      </p:sp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176346-FA0A-48CD-A8F4-C3105FC92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0057" y="1632090"/>
            <a:ext cx="7100606" cy="71468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C3C27-2459-40DF-AC5B-69739836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25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91AEB-BB13-4103-A343-99F987722018}"/>
              </a:ext>
            </a:extLst>
          </p:cNvPr>
          <p:cNvCxnSpPr/>
          <p:nvPr/>
        </p:nvCxnSpPr>
        <p:spPr>
          <a:xfrm flipV="1">
            <a:off x="1066800" y="2139950"/>
            <a:ext cx="806450" cy="102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4CE247-D87B-4AC7-AC2E-BB15DC4943E2}"/>
              </a:ext>
            </a:extLst>
          </p:cNvPr>
          <p:cNvCxnSpPr>
            <a:cxnSpLocks/>
          </p:cNvCxnSpPr>
          <p:nvPr/>
        </p:nvCxnSpPr>
        <p:spPr>
          <a:xfrm flipH="1" flipV="1">
            <a:off x="2387600" y="2127250"/>
            <a:ext cx="2959100" cy="1377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D660EC-3F3D-4235-81D2-ED0C05C8C9A1}"/>
              </a:ext>
            </a:extLst>
          </p:cNvPr>
          <p:cNvSpPr txBox="1">
            <a:spLocks/>
          </p:cNvSpPr>
          <p:nvPr/>
        </p:nvSpPr>
        <p:spPr>
          <a:xfrm>
            <a:off x="5441952" y="2898176"/>
            <a:ext cx="5492748" cy="4950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en-US" sz="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If you have access to a scanner and want to scan your document, you can select the scanner icon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411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B21E-8AA6-47FC-9C97-FA1B55F3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12451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Searching for your Requisition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960B9-4070-46FA-9A25-064D9356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26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E03B91-5C4D-441F-B982-575632C192D9}"/>
              </a:ext>
            </a:extLst>
          </p:cNvPr>
          <p:cNvSpPr/>
          <p:nvPr/>
        </p:nvSpPr>
        <p:spPr>
          <a:xfrm>
            <a:off x="544498" y="1837678"/>
            <a:ext cx="3814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Once you select your file, click open then your BTF will automatically attach behind your Requisition</a:t>
            </a:r>
          </a:p>
          <a:p>
            <a:endParaRPr lang="en-US" sz="2400" b="1" dirty="0"/>
          </a:p>
          <a:p>
            <a:r>
              <a:rPr lang="en-US" sz="2400" b="1" dirty="0"/>
              <a:t>You do not need to save your work it's automatically saved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5682AB-C27D-4C9E-8FBD-C7EE0F6CA17F}"/>
              </a:ext>
            </a:extLst>
          </p:cNvPr>
          <p:cNvSpPr/>
          <p:nvPr/>
        </p:nvSpPr>
        <p:spPr>
          <a:xfrm>
            <a:off x="4791186" y="3817399"/>
            <a:ext cx="2825855" cy="1091956"/>
          </a:xfrm>
          <a:prstGeom prst="rect">
            <a:avLst/>
          </a:prstGeom>
          <a:solidFill>
            <a:srgbClr val="F4F5F2"/>
          </a:solidFill>
          <a:ln>
            <a:solidFill>
              <a:srgbClr val="F4F5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A894E-3380-4A4A-BE22-B41EDEB3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41" y="1525900"/>
            <a:ext cx="7480326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4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F9B0-BFAA-4AEF-A0C4-CA593947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29" y="392197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Icon Tool Bar</a:t>
            </a:r>
            <a:endParaRPr lang="en-US" dirty="0"/>
          </a:p>
        </p:txBody>
      </p:sp>
      <p:pic>
        <p:nvPicPr>
          <p:cNvPr id="7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A9C9F8-40FD-4CBE-992F-9047AA430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30" y="3350427"/>
            <a:ext cx="11344835" cy="411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63CF-C152-41DB-A9F3-659AE2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ACCB9-1FD3-49B5-B777-2FCFCD554894}"/>
              </a:ext>
            </a:extLst>
          </p:cNvPr>
          <p:cNvSpPr txBox="1"/>
          <p:nvPr/>
        </p:nvSpPr>
        <p:spPr>
          <a:xfrm>
            <a:off x="4348450" y="2019706"/>
            <a:ext cx="17492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Zoom in &amp; Out</a:t>
            </a:r>
            <a:r>
              <a:rPr lang="en-US" sz="1200" dirty="0"/>
              <a:t> </a:t>
            </a:r>
            <a:r>
              <a:rPr lang="en-US" dirty="0"/>
              <a:t>  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D92BAE-D59D-49B6-9F46-A70A6E5E48BC}"/>
              </a:ext>
            </a:extLst>
          </p:cNvPr>
          <p:cNvCxnSpPr/>
          <p:nvPr/>
        </p:nvCxnSpPr>
        <p:spPr>
          <a:xfrm>
            <a:off x="5326351" y="2346754"/>
            <a:ext cx="8834" cy="98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26B5E4-714D-4F4E-92C1-B4DE2F7B4F8B}"/>
              </a:ext>
            </a:extLst>
          </p:cNvPr>
          <p:cNvSpPr txBox="1"/>
          <p:nvPr/>
        </p:nvSpPr>
        <p:spPr>
          <a:xfrm>
            <a:off x="4973569" y="1627394"/>
            <a:ext cx="13848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Delete Pgs.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6A12D1-B54A-4B19-9004-3D64D0EE307A}"/>
              </a:ext>
            </a:extLst>
          </p:cNvPr>
          <p:cNvCxnSpPr>
            <a:cxnSpLocks/>
          </p:cNvCxnSpPr>
          <p:nvPr/>
        </p:nvCxnSpPr>
        <p:spPr>
          <a:xfrm>
            <a:off x="5706895" y="1839273"/>
            <a:ext cx="8834" cy="151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7436E6C-106F-4A98-8CEB-A084A5F530CB}"/>
              </a:ext>
            </a:extLst>
          </p:cNvPr>
          <p:cNvSpPr txBox="1"/>
          <p:nvPr/>
        </p:nvSpPr>
        <p:spPr>
          <a:xfrm>
            <a:off x="5739555" y="2280999"/>
            <a:ext cx="71120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Hide</a:t>
            </a:r>
            <a:endParaRPr lang="en-US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C12FCA-6127-4A66-B2BE-1639C63DEAC2}"/>
              </a:ext>
            </a:extLst>
          </p:cNvPr>
          <p:cNvCxnSpPr>
            <a:cxnSpLocks/>
          </p:cNvCxnSpPr>
          <p:nvPr/>
        </p:nvCxnSpPr>
        <p:spPr>
          <a:xfrm>
            <a:off x="6044436" y="2580354"/>
            <a:ext cx="8834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3A5CF0-E919-41B7-B291-30940661EF04}"/>
              </a:ext>
            </a:extLst>
          </p:cNvPr>
          <p:cNvSpPr txBox="1"/>
          <p:nvPr/>
        </p:nvSpPr>
        <p:spPr>
          <a:xfrm>
            <a:off x="5932971" y="167018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Make </a:t>
            </a:r>
            <a:endParaRPr lang="en-US" dirty="0"/>
          </a:p>
          <a:p>
            <a:r>
              <a:rPr lang="en-US" sz="1200" b="1" dirty="0"/>
              <a:t>Notes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224926-59FF-4D2E-92BD-26690AEB622B}"/>
              </a:ext>
            </a:extLst>
          </p:cNvPr>
          <p:cNvCxnSpPr>
            <a:cxnSpLocks/>
          </p:cNvCxnSpPr>
          <p:nvPr/>
        </p:nvCxnSpPr>
        <p:spPr>
          <a:xfrm>
            <a:off x="6279986" y="2060141"/>
            <a:ext cx="8835" cy="126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A2BDCA-6988-4DB0-A9F0-2A16D656F125}"/>
              </a:ext>
            </a:extLst>
          </p:cNvPr>
          <p:cNvSpPr txBox="1"/>
          <p:nvPr/>
        </p:nvSpPr>
        <p:spPr>
          <a:xfrm>
            <a:off x="6329846" y="213332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/>
              <a:t>Highlighter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FD3A62-CB61-40A3-8E7C-2C64373D6B38}"/>
              </a:ext>
            </a:extLst>
          </p:cNvPr>
          <p:cNvCxnSpPr>
            <a:cxnSpLocks/>
          </p:cNvCxnSpPr>
          <p:nvPr/>
        </p:nvCxnSpPr>
        <p:spPr>
          <a:xfrm>
            <a:off x="6576211" y="2343764"/>
            <a:ext cx="8834" cy="919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974A7A-DBC4-4D2A-822C-1AC1B80B1DAA}"/>
              </a:ext>
            </a:extLst>
          </p:cNvPr>
          <p:cNvSpPr txBox="1"/>
          <p:nvPr/>
        </p:nvSpPr>
        <p:spPr>
          <a:xfrm>
            <a:off x="724915" y="199517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Attach BTF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1B633C-7A88-4DBC-AA16-067DF377276A}"/>
              </a:ext>
            </a:extLst>
          </p:cNvPr>
          <p:cNvCxnSpPr>
            <a:cxnSpLocks/>
          </p:cNvCxnSpPr>
          <p:nvPr/>
        </p:nvCxnSpPr>
        <p:spPr>
          <a:xfrm>
            <a:off x="1123073" y="2261394"/>
            <a:ext cx="8834" cy="105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DB51FC-F785-49E1-B317-5F3DF9B6EBD0}"/>
              </a:ext>
            </a:extLst>
          </p:cNvPr>
          <p:cNvSpPr txBox="1"/>
          <p:nvPr/>
        </p:nvSpPr>
        <p:spPr>
          <a:xfrm>
            <a:off x="6645477" y="251079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Rotate Pg.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EB95AC-AC3B-4EE0-AADB-EBBF0C89D996}"/>
              </a:ext>
            </a:extLst>
          </p:cNvPr>
          <p:cNvCxnSpPr>
            <a:cxnSpLocks/>
          </p:cNvCxnSpPr>
          <p:nvPr/>
        </p:nvCxnSpPr>
        <p:spPr>
          <a:xfrm>
            <a:off x="6864902" y="2732236"/>
            <a:ext cx="8834" cy="59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3FB341-6773-4817-8243-FBD0D02A8B63}"/>
              </a:ext>
            </a:extLst>
          </p:cNvPr>
          <p:cNvSpPr txBox="1"/>
          <p:nvPr/>
        </p:nvSpPr>
        <p:spPr>
          <a:xfrm>
            <a:off x="9946138" y="2230505"/>
            <a:ext cx="11583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/>
              <a:t>Download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1DE9EA-E900-414D-9C1D-932B1F336D6E}"/>
              </a:ext>
            </a:extLst>
          </p:cNvPr>
          <p:cNvCxnSpPr>
            <a:cxnSpLocks/>
          </p:cNvCxnSpPr>
          <p:nvPr/>
        </p:nvCxnSpPr>
        <p:spPr>
          <a:xfrm>
            <a:off x="10712579" y="2479666"/>
            <a:ext cx="8834" cy="84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35E850-99F4-4692-AF21-878D7A727A8A}"/>
              </a:ext>
            </a:extLst>
          </p:cNvPr>
          <p:cNvSpPr txBox="1"/>
          <p:nvPr/>
        </p:nvSpPr>
        <p:spPr>
          <a:xfrm>
            <a:off x="10714204" y="245563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Print 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39C15F-7547-4605-B1DA-184704EFB194}"/>
              </a:ext>
            </a:extLst>
          </p:cNvPr>
          <p:cNvCxnSpPr>
            <a:cxnSpLocks/>
          </p:cNvCxnSpPr>
          <p:nvPr/>
        </p:nvCxnSpPr>
        <p:spPr>
          <a:xfrm>
            <a:off x="11065321" y="2732236"/>
            <a:ext cx="8834" cy="59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B720A2-DD52-45C2-8076-1591631745EC}"/>
              </a:ext>
            </a:extLst>
          </p:cNvPr>
          <p:cNvSpPr txBox="1"/>
          <p:nvPr/>
        </p:nvSpPr>
        <p:spPr>
          <a:xfrm>
            <a:off x="10877996" y="213195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/>
              <a:t>Share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A17A9D-C1F0-4A10-9096-CC3878D006B4}"/>
              </a:ext>
            </a:extLst>
          </p:cNvPr>
          <p:cNvCxnSpPr>
            <a:cxnSpLocks/>
          </p:cNvCxnSpPr>
          <p:nvPr/>
        </p:nvCxnSpPr>
        <p:spPr>
          <a:xfrm>
            <a:off x="11313214" y="2381054"/>
            <a:ext cx="8834" cy="970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408311D-027D-4EE3-B1AD-75D81CB81ACA}"/>
              </a:ext>
            </a:extLst>
          </p:cNvPr>
          <p:cNvSpPr txBox="1"/>
          <p:nvPr/>
        </p:nvSpPr>
        <p:spPr>
          <a:xfrm>
            <a:off x="11316965" y="2274826"/>
            <a:ext cx="10866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/>
              <a:t>Delete</a:t>
            </a:r>
            <a:endParaRPr lang="en-US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66ED45-08C4-46AA-B79C-E697CB8A485F}"/>
              </a:ext>
            </a:extLst>
          </p:cNvPr>
          <p:cNvCxnSpPr>
            <a:cxnSpLocks/>
          </p:cNvCxnSpPr>
          <p:nvPr/>
        </p:nvCxnSpPr>
        <p:spPr>
          <a:xfrm>
            <a:off x="11643999" y="2614265"/>
            <a:ext cx="8834" cy="59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5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5B2C-6EDB-4060-BC62-CF9A6344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9" y="364188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Blanket Purchase Orders 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7C932-DA06-4EDC-867A-8CFB165C8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12" y="1474882"/>
            <a:ext cx="10180588" cy="17699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A Blanket Purchase Order is one that you set up for a specific amount and then use it to purchase items throughout the whole fiscal year</a:t>
            </a:r>
          </a:p>
          <a:p>
            <a:pPr marL="0" indent="0">
              <a:buNone/>
            </a:pPr>
            <a:r>
              <a:rPr lang="en-US" sz="2400" b="1" dirty="0"/>
              <a:t>It is kind of like a line of credit for the amount of the Purchase Order</a:t>
            </a:r>
          </a:p>
          <a:p>
            <a:pPr marL="0" indent="0">
              <a:buNone/>
            </a:pPr>
            <a:r>
              <a:rPr lang="en-US" sz="2400" b="1" dirty="0"/>
              <a:t>Sales tax DOES NOT need to be included with Blanket Purchase Orders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804A5A-87C3-49D8-898E-7197B78A1AB1}"/>
              </a:ext>
            </a:extLst>
          </p:cNvPr>
          <p:cNvSpPr txBox="1">
            <a:spLocks/>
          </p:cNvSpPr>
          <p:nvPr/>
        </p:nvSpPr>
        <p:spPr>
          <a:xfrm>
            <a:off x="1643112" y="3282703"/>
            <a:ext cx="6518947" cy="417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Examples of Blanket Purchase Order Transactions: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1397-B98A-40B0-A0FC-4634F224A7A1}"/>
              </a:ext>
            </a:extLst>
          </p:cNvPr>
          <p:cNvSpPr txBox="1"/>
          <p:nvPr/>
        </p:nvSpPr>
        <p:spPr>
          <a:xfrm>
            <a:off x="1200728" y="3771027"/>
            <a:ext cx="85841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Advertising				Maintenance/Service Contracts</a:t>
            </a:r>
          </a:p>
          <a:p>
            <a:r>
              <a:rPr lang="en-US" dirty="0"/>
              <a:t>Architect/Engineering Services		Membership Fees/Dues</a:t>
            </a:r>
          </a:p>
          <a:p>
            <a:r>
              <a:rPr lang="en-US" dirty="0"/>
              <a:t>Bus/Vehicle Rental				Office Depot</a:t>
            </a:r>
          </a:p>
          <a:p>
            <a:r>
              <a:rPr lang="en-US" dirty="0"/>
              <a:t>Equipment Rental				Pagers/Cell Phone Services</a:t>
            </a:r>
          </a:p>
          <a:p>
            <a:r>
              <a:rPr lang="en-US" dirty="0"/>
              <a:t>Facility Rental				Royalty Fees</a:t>
            </a:r>
          </a:p>
          <a:p>
            <a:r>
              <a:rPr lang="en-US" dirty="0"/>
              <a:t>Fee Renewals				Software Support</a:t>
            </a:r>
          </a:p>
          <a:p>
            <a:r>
              <a:rPr lang="en-US" dirty="0"/>
              <a:t>Honorariums				Subscriptions over $5,000</a:t>
            </a:r>
          </a:p>
          <a:p>
            <a:r>
              <a:rPr lang="en-US" dirty="0"/>
              <a:t>Leases (Office Equipment)			Utilities Services (electric, phone, water)</a:t>
            </a:r>
          </a:p>
          <a:p>
            <a:r>
              <a:rPr lang="en-US" dirty="0"/>
              <a:t>Legal Services				Reoccurring Supplies</a:t>
            </a:r>
          </a:p>
        </p:txBody>
      </p:sp>
    </p:spTree>
    <p:extLst>
      <p:ext uri="{BB962C8B-B14F-4D97-AF65-F5344CB8AC3E}">
        <p14:creationId xmlns:p14="http://schemas.microsoft.com/office/powerpoint/2010/main" val="97625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5B2C-6EDB-4060-BC62-CF9A6344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9" y="364188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Blanket Purchase Orders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8773E-1BA3-4E58-9481-2FD951F411E5}"/>
              </a:ext>
            </a:extLst>
          </p:cNvPr>
          <p:cNvSpPr txBox="1"/>
          <p:nvPr/>
        </p:nvSpPr>
        <p:spPr>
          <a:xfrm>
            <a:off x="490039" y="2232062"/>
            <a:ext cx="11312229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When creating a Requisition for a Blanket Purchase Order make sure the description includes:</a:t>
            </a:r>
          </a:p>
          <a:p>
            <a:endParaRPr lang="en-US" sz="1050" dirty="0"/>
          </a:p>
          <a:p>
            <a:r>
              <a:rPr lang="en-US" dirty="0"/>
              <a:t>	Blanket Purchase Order not to Exceed</a:t>
            </a:r>
          </a:p>
          <a:p>
            <a:endParaRPr lang="en-US" sz="1050" dirty="0"/>
          </a:p>
          <a:p>
            <a:r>
              <a:rPr lang="en-US" dirty="0"/>
              <a:t>	Authorized Users – list the authorized users</a:t>
            </a:r>
          </a:p>
          <a:p>
            <a:endParaRPr lang="en-US" sz="1050" dirty="0"/>
          </a:p>
          <a:p>
            <a:r>
              <a:rPr lang="en-US" dirty="0"/>
              <a:t>		Example: Authorized Users:	Bill Gates</a:t>
            </a:r>
          </a:p>
          <a:p>
            <a:r>
              <a:rPr lang="en-US" dirty="0"/>
              <a:t>					Bob Marley</a:t>
            </a:r>
          </a:p>
          <a:p>
            <a:r>
              <a:rPr lang="en-US" dirty="0"/>
              <a:t>					Ann Boleyn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851C3-737C-46B4-9945-84C0D7A87FD8}"/>
              </a:ext>
            </a:extLst>
          </p:cNvPr>
          <p:cNvSpPr txBox="1"/>
          <p:nvPr/>
        </p:nvSpPr>
        <p:spPr>
          <a:xfrm>
            <a:off x="490039" y="1645078"/>
            <a:ext cx="891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REQM – Requisition Maintenance Screen is also used to create a Blanket Purchase Order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69227-D881-4908-9670-6D8C768C9320}"/>
              </a:ext>
            </a:extLst>
          </p:cNvPr>
          <p:cNvSpPr txBox="1"/>
          <p:nvPr/>
        </p:nvSpPr>
        <p:spPr>
          <a:xfrm>
            <a:off x="346368" y="4619107"/>
            <a:ext cx="10874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Information is needed in the Comments field (</a:t>
            </a:r>
            <a:r>
              <a:rPr lang="en-US" b="1" dirty="0"/>
              <a:t>NOT</a:t>
            </a:r>
            <a:r>
              <a:rPr lang="en-US" dirty="0"/>
              <a:t> the Printed Comments Field)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is a prior year Blanket Purchase Order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Prior Year BPO number in the Comments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isn’t a prior year Blanket Purchase Order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New Blanket Purchase Order </a:t>
            </a:r>
            <a:r>
              <a:rPr lang="en-US" dirty="0"/>
              <a:t>In the Comments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88650"/>
            <a:ext cx="8596668" cy="9145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Accessing Requisition Screens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The REQM – Requisition Maintenance Screen is used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Enter a New Requisition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Review an Existing Requisition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Make Changes to an Existing Unfinished Requisition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Finish an Incomplete Requisition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2AF62-8BC8-4539-8770-266DDB239FCE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 and Tracking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7FE6E9-F22C-45FF-B610-DFC52F181A2A}"/>
              </a:ext>
            </a:extLst>
          </p:cNvPr>
          <p:cNvSpPr txBox="1">
            <a:spLocks/>
          </p:cNvSpPr>
          <p:nvPr/>
        </p:nvSpPr>
        <p:spPr>
          <a:xfrm>
            <a:off x="677334" y="4255295"/>
            <a:ext cx="8711466" cy="2011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Entering a new requisition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Determine if it is a New Vendor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Get your Quote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Enter the Requisition  </a:t>
            </a:r>
          </a:p>
        </p:txBody>
      </p:sp>
    </p:spTree>
    <p:extLst>
      <p:ext uri="{BB962C8B-B14F-4D97-AF65-F5344CB8AC3E}">
        <p14:creationId xmlns:p14="http://schemas.microsoft.com/office/powerpoint/2010/main" val="2576793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589B1D-09ED-45FB-AC2F-1854BF413957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Tracking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BAA92-E170-464C-B78F-AFDF6C35E382}"/>
              </a:ext>
            </a:extLst>
          </p:cNvPr>
          <p:cNvSpPr txBox="1"/>
          <p:nvPr/>
        </p:nvSpPr>
        <p:spPr>
          <a:xfrm>
            <a:off x="1651577" y="934027"/>
            <a:ext cx="7957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Tracking a requisition once it has been entered</a:t>
            </a:r>
          </a:p>
          <a:p>
            <a:endParaRPr lang="en-US" sz="800" dirty="0"/>
          </a:p>
          <a:p>
            <a:r>
              <a:rPr lang="en-US" sz="3200" dirty="0"/>
              <a:t>RINQ – Requisition Inquiry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23A77-C850-4F58-BA3F-91B7602195E4}"/>
              </a:ext>
            </a:extLst>
          </p:cNvPr>
          <p:cNvSpPr txBox="1"/>
          <p:nvPr/>
        </p:nvSpPr>
        <p:spPr>
          <a:xfrm>
            <a:off x="2008921" y="2429471"/>
            <a:ext cx="7093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screen displays the basic information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REQM – Requisition Maintenance</a:t>
            </a:r>
          </a:p>
          <a:p>
            <a:r>
              <a:rPr lang="en-US" sz="2800" dirty="0"/>
              <a:t>Combined with information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RQIL – Requisition Item List</a:t>
            </a:r>
          </a:p>
        </p:txBody>
      </p:sp>
    </p:spTree>
    <p:extLst>
      <p:ext uri="{BB962C8B-B14F-4D97-AF65-F5344CB8AC3E}">
        <p14:creationId xmlns:p14="http://schemas.microsoft.com/office/powerpoint/2010/main" val="217128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BAA92-E170-464C-B78F-AFDF6C35E382}"/>
              </a:ext>
            </a:extLst>
          </p:cNvPr>
          <p:cNvSpPr txBox="1"/>
          <p:nvPr/>
        </p:nvSpPr>
        <p:spPr>
          <a:xfrm>
            <a:off x="2583873" y="110835"/>
            <a:ext cx="489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RINQ – Requisition Inquiry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90E82-A122-49BB-9BA1-3CF550BA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49" y="927880"/>
            <a:ext cx="7001510" cy="5721732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779497E-239A-401D-BAF3-DBEB2750D759}"/>
              </a:ext>
            </a:extLst>
          </p:cNvPr>
          <p:cNvSpPr/>
          <p:nvPr/>
        </p:nvSpPr>
        <p:spPr>
          <a:xfrm>
            <a:off x="1558059" y="544455"/>
            <a:ext cx="935182" cy="233595"/>
          </a:xfrm>
          <a:prstGeom prst="wedgeRectCallout">
            <a:avLst>
              <a:gd name="adj1" fmla="val 351871"/>
              <a:gd name="adj2" fmla="val 7068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Status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971298-A8EB-4ACA-8508-C6AB6FAAE9CB}"/>
              </a:ext>
            </a:extLst>
          </p:cNvPr>
          <p:cNvSpPr/>
          <p:nvPr/>
        </p:nvSpPr>
        <p:spPr>
          <a:xfrm>
            <a:off x="54842" y="1027765"/>
            <a:ext cx="2438399" cy="305718"/>
          </a:xfrm>
          <a:prstGeom prst="wedgeRectCallout">
            <a:avLst>
              <a:gd name="adj1" fmla="val 131498"/>
              <a:gd name="adj2" fmla="val 4702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Date the Requisition was created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3A8229C-F80C-4D1A-911C-DDFD706D6FBE}"/>
              </a:ext>
            </a:extLst>
          </p:cNvPr>
          <p:cNvSpPr/>
          <p:nvPr/>
        </p:nvSpPr>
        <p:spPr>
          <a:xfrm>
            <a:off x="54841" y="1399827"/>
            <a:ext cx="2438399" cy="305718"/>
          </a:xfrm>
          <a:prstGeom prst="wedgeRectCallout">
            <a:avLst>
              <a:gd name="adj1" fmla="val 119992"/>
              <a:gd name="adj2" fmla="val 425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Who Initiated the Requisition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AD52599-B6FE-4486-89DD-A063730580A1}"/>
              </a:ext>
            </a:extLst>
          </p:cNvPr>
          <p:cNvSpPr/>
          <p:nvPr/>
        </p:nvSpPr>
        <p:spPr>
          <a:xfrm>
            <a:off x="54841" y="1767622"/>
            <a:ext cx="2438399" cy="305718"/>
          </a:xfrm>
          <a:prstGeom prst="wedgeRectCallout">
            <a:avLst>
              <a:gd name="adj1" fmla="val 111649"/>
              <a:gd name="adj2" fmla="val 3742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Date the items are required by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AAF6F9F-CBF5-4326-8038-81C8874075CA}"/>
              </a:ext>
            </a:extLst>
          </p:cNvPr>
          <p:cNvSpPr/>
          <p:nvPr/>
        </p:nvSpPr>
        <p:spPr>
          <a:xfrm>
            <a:off x="54841" y="2135418"/>
            <a:ext cx="2438399" cy="305718"/>
          </a:xfrm>
          <a:prstGeom prst="wedgeRectCallout">
            <a:avLst>
              <a:gd name="adj1" fmla="val 97698"/>
              <a:gd name="adj2" fmla="val 3627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Vendor Information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C90F913-48F6-4694-A9F0-570409F0E427}"/>
              </a:ext>
            </a:extLst>
          </p:cNvPr>
          <p:cNvSpPr/>
          <p:nvPr/>
        </p:nvSpPr>
        <p:spPr>
          <a:xfrm>
            <a:off x="54841" y="3123282"/>
            <a:ext cx="2471670" cy="305718"/>
          </a:xfrm>
          <a:prstGeom prst="wedgeRectCallout">
            <a:avLst>
              <a:gd name="adj1" fmla="val 109591"/>
              <a:gd name="adj2" fmla="val 3485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Who has approved the Requisition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FA65AB1-9888-47CE-A4C8-2169C5E438B0}"/>
              </a:ext>
            </a:extLst>
          </p:cNvPr>
          <p:cNvSpPr/>
          <p:nvPr/>
        </p:nvSpPr>
        <p:spPr>
          <a:xfrm>
            <a:off x="54841" y="4385269"/>
            <a:ext cx="2438399" cy="336257"/>
          </a:xfrm>
          <a:prstGeom prst="wedgeRectCallout">
            <a:avLst>
              <a:gd name="adj1" fmla="val 183588"/>
              <a:gd name="adj2" fmla="val -266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When it was approved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55BFC72-AED8-445F-BC4E-7BD585D4B212}"/>
              </a:ext>
            </a:extLst>
          </p:cNvPr>
          <p:cNvSpPr/>
          <p:nvPr/>
        </p:nvSpPr>
        <p:spPr>
          <a:xfrm>
            <a:off x="54841" y="4786368"/>
            <a:ext cx="2471670" cy="398421"/>
          </a:xfrm>
          <a:prstGeom prst="wedgeRectCallout">
            <a:avLst>
              <a:gd name="adj1" fmla="val 90613"/>
              <a:gd name="adj2" fmla="val 1402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 description of what is being purchased with the requisition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4374A41F-E604-4154-9411-6181C54D1327}"/>
              </a:ext>
            </a:extLst>
          </p:cNvPr>
          <p:cNvSpPr/>
          <p:nvPr/>
        </p:nvSpPr>
        <p:spPr>
          <a:xfrm>
            <a:off x="9850290" y="5788201"/>
            <a:ext cx="2260732" cy="412344"/>
          </a:xfrm>
          <a:prstGeom prst="wedgeRectCallout">
            <a:avLst>
              <a:gd name="adj1" fmla="val -120138"/>
              <a:gd name="adj2" fmla="val 681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And the total cost associated with the requisition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D210DFA-B94F-4DE3-B3C2-FB159F984ED9}"/>
              </a:ext>
            </a:extLst>
          </p:cNvPr>
          <p:cNvSpPr/>
          <p:nvPr/>
        </p:nvSpPr>
        <p:spPr>
          <a:xfrm>
            <a:off x="9902767" y="2733194"/>
            <a:ext cx="2249505" cy="542947"/>
          </a:xfrm>
          <a:prstGeom prst="wedgeRectCallout">
            <a:avLst>
              <a:gd name="adj1" fmla="val -133279"/>
              <a:gd name="adj2" fmla="val 247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 can also see any comments associated with the requisition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9803813-1CCB-46A2-96D8-92174585CD1B}"/>
              </a:ext>
            </a:extLst>
          </p:cNvPr>
          <p:cNvSpPr/>
          <p:nvPr/>
        </p:nvSpPr>
        <p:spPr>
          <a:xfrm>
            <a:off x="9902767" y="3306731"/>
            <a:ext cx="2249506" cy="542946"/>
          </a:xfrm>
          <a:prstGeom prst="wedgeRectCallout">
            <a:avLst>
              <a:gd name="adj1" fmla="val -116559"/>
              <a:gd name="adj2" fmla="val -730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 can Drill Down on the Comments to see the full comments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4B52136A-98E4-482C-93A8-78ADA2A8D70F}"/>
              </a:ext>
            </a:extLst>
          </p:cNvPr>
          <p:cNvSpPr/>
          <p:nvPr/>
        </p:nvSpPr>
        <p:spPr>
          <a:xfrm>
            <a:off x="9869496" y="1240497"/>
            <a:ext cx="2249505" cy="542947"/>
          </a:xfrm>
          <a:prstGeom prst="wedgeRectCallout">
            <a:avLst>
              <a:gd name="adj1" fmla="val -125657"/>
              <a:gd name="adj2" fmla="val 206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Purchase Order Number(s) associated with the Requisition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BA5F272-92D7-4329-9C76-2B1D5D90CB0B}"/>
              </a:ext>
            </a:extLst>
          </p:cNvPr>
          <p:cNvSpPr/>
          <p:nvPr/>
        </p:nvSpPr>
        <p:spPr>
          <a:xfrm>
            <a:off x="9869495" y="1859254"/>
            <a:ext cx="2249505" cy="581882"/>
          </a:xfrm>
          <a:prstGeom prst="wedgeRectCallout">
            <a:avLst>
              <a:gd name="adj1" fmla="val -119446"/>
              <a:gd name="adj2" fmla="val 999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Drill down to see PO details on the PINQ Purchase Order Inquiry 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B4783-FA5E-4A66-9B68-9E83F4C4B0A8}"/>
              </a:ext>
            </a:extLst>
          </p:cNvPr>
          <p:cNvSpPr txBox="1"/>
          <p:nvPr/>
        </p:nvSpPr>
        <p:spPr>
          <a:xfrm>
            <a:off x="9902767" y="757406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If the Status of the Requisition is “PO Created” you will see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60998-73A7-46CC-81C7-E037A276F5E5}"/>
              </a:ext>
            </a:extLst>
          </p:cNvPr>
          <p:cNvSpPr/>
          <p:nvPr/>
        </p:nvSpPr>
        <p:spPr>
          <a:xfrm>
            <a:off x="9823082" y="544455"/>
            <a:ext cx="2368918" cy="1909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399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338A2-98DE-440C-B09A-4CD53F8DA9EA}"/>
              </a:ext>
            </a:extLst>
          </p:cNvPr>
          <p:cNvSpPr txBox="1"/>
          <p:nvPr/>
        </p:nvSpPr>
        <p:spPr>
          <a:xfrm>
            <a:off x="1537790" y="1323110"/>
            <a:ext cx="739454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PINQ – Purchase Order Inquiry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BINQ – Blanket PO Inquiry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VOUI – Voucher Inquiry</a:t>
            </a:r>
          </a:p>
          <a:p>
            <a:endParaRPr lang="en-US" sz="3200" dirty="0"/>
          </a:p>
          <a:p>
            <a:r>
              <a:rPr lang="en-US" sz="3200" dirty="0"/>
              <a:t>All three screens can be accessed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Directly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Or from the RINQ screen</a:t>
            </a:r>
          </a:p>
          <a:p>
            <a:endParaRPr lang="en-US" sz="1050" dirty="0"/>
          </a:p>
          <a:p>
            <a:r>
              <a:rPr lang="en-US" sz="3200" dirty="0"/>
              <a:t>Use these screens to view information on purchase orders that are currently in the system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0E4B36-B055-4B90-BE1D-0AA68F93B6B6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Tracking</a:t>
            </a:r>
          </a:p>
        </p:txBody>
      </p:sp>
    </p:spTree>
    <p:extLst>
      <p:ext uri="{BB962C8B-B14F-4D97-AF65-F5344CB8AC3E}">
        <p14:creationId xmlns:p14="http://schemas.microsoft.com/office/powerpoint/2010/main" val="3168602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FAAE6-55AB-406F-80D0-733C11CF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09" y="940580"/>
            <a:ext cx="6923898" cy="57275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BAA92-E170-464C-B78F-AFDF6C35E382}"/>
              </a:ext>
            </a:extLst>
          </p:cNvPr>
          <p:cNvSpPr txBox="1"/>
          <p:nvPr/>
        </p:nvSpPr>
        <p:spPr>
          <a:xfrm>
            <a:off x="2583873" y="110835"/>
            <a:ext cx="5907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PINQ – Purchase Order Inquiry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3DFFAFC-4EA3-4EB2-B607-2C63BA62332E}"/>
              </a:ext>
            </a:extLst>
          </p:cNvPr>
          <p:cNvSpPr/>
          <p:nvPr/>
        </p:nvSpPr>
        <p:spPr>
          <a:xfrm>
            <a:off x="107950" y="1025569"/>
            <a:ext cx="2139950" cy="606381"/>
          </a:xfrm>
          <a:prstGeom prst="wedgeRectCallout">
            <a:avLst>
              <a:gd name="adj1" fmla="val 183451"/>
              <a:gd name="adj2" fmla="val 1567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Status of the Purchase Order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1606F03-DB58-436C-A94E-F2D0F6033EEB}"/>
              </a:ext>
            </a:extLst>
          </p:cNvPr>
          <p:cNvSpPr/>
          <p:nvPr/>
        </p:nvSpPr>
        <p:spPr>
          <a:xfrm>
            <a:off x="107950" y="1839324"/>
            <a:ext cx="2139950" cy="439343"/>
          </a:xfrm>
          <a:prstGeom prst="wedgeRectCallout">
            <a:avLst>
              <a:gd name="adj1" fmla="val 201754"/>
              <a:gd name="adj2" fmla="val 129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amount of the Purchase Order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F110982-3223-49E6-8CA5-C3AB1C0F434B}"/>
              </a:ext>
            </a:extLst>
          </p:cNvPr>
          <p:cNvSpPr/>
          <p:nvPr/>
        </p:nvSpPr>
        <p:spPr>
          <a:xfrm>
            <a:off x="9753690" y="2308400"/>
            <a:ext cx="2206244" cy="416175"/>
          </a:xfrm>
          <a:prstGeom prst="wedgeRectCallout">
            <a:avLst>
              <a:gd name="adj1" fmla="val -103421"/>
              <a:gd name="adj2" fmla="val 712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Vouchers Associated with the Purchase Order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CE1909B-C667-4259-A3E1-06245A2C1E89}"/>
              </a:ext>
            </a:extLst>
          </p:cNvPr>
          <p:cNvSpPr/>
          <p:nvPr/>
        </p:nvSpPr>
        <p:spPr>
          <a:xfrm>
            <a:off x="9753691" y="1498226"/>
            <a:ext cx="2206243" cy="416175"/>
          </a:xfrm>
          <a:prstGeom prst="wedgeRectCallout">
            <a:avLst>
              <a:gd name="adj1" fmla="val -108554"/>
              <a:gd name="adj2" fmla="val 2045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Requisition Associated with the Purchase Order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35E5332-2930-4134-82C8-3D818507310F}"/>
              </a:ext>
            </a:extLst>
          </p:cNvPr>
          <p:cNvSpPr/>
          <p:nvPr/>
        </p:nvSpPr>
        <p:spPr>
          <a:xfrm>
            <a:off x="9753690" y="3118574"/>
            <a:ext cx="2206244" cy="614347"/>
          </a:xfrm>
          <a:prstGeom prst="wedgeRectCallout">
            <a:avLst>
              <a:gd name="adj1" fmla="val -96801"/>
              <a:gd name="adj2" fmla="val -783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Drilling in on the Vouchers will take you to the VOUI – Voucher Inquiry screen</a:t>
            </a:r>
          </a:p>
        </p:txBody>
      </p:sp>
    </p:spTree>
    <p:extLst>
      <p:ext uri="{BB962C8B-B14F-4D97-AF65-F5344CB8AC3E}">
        <p14:creationId xmlns:p14="http://schemas.microsoft.com/office/powerpoint/2010/main" val="926373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7FF12-6753-4B25-9CB7-E908238E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09" y="1073928"/>
            <a:ext cx="6305542" cy="52252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71B-85A0-4424-B33F-54C10437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BAA92-E170-464C-B78F-AFDF6C35E382}"/>
              </a:ext>
            </a:extLst>
          </p:cNvPr>
          <p:cNvSpPr txBox="1"/>
          <p:nvPr/>
        </p:nvSpPr>
        <p:spPr>
          <a:xfrm>
            <a:off x="2583873" y="110835"/>
            <a:ext cx="4097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VOUI – Voucher Inquiry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A3D8F3A-7E55-4E3E-90B9-69C9DE7DA448}"/>
              </a:ext>
            </a:extLst>
          </p:cNvPr>
          <p:cNvSpPr/>
          <p:nvPr/>
        </p:nvSpPr>
        <p:spPr>
          <a:xfrm>
            <a:off x="8895153" y="1385575"/>
            <a:ext cx="2608478" cy="563876"/>
          </a:xfrm>
          <a:prstGeom prst="wedgeRectCallout">
            <a:avLst>
              <a:gd name="adj1" fmla="val -131792"/>
              <a:gd name="adj2" fmla="val 3680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Check number that was used for the payment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70457BA-D48A-4441-9742-2E2D643328D6}"/>
              </a:ext>
            </a:extLst>
          </p:cNvPr>
          <p:cNvSpPr/>
          <p:nvPr/>
        </p:nvSpPr>
        <p:spPr>
          <a:xfrm>
            <a:off x="8895152" y="2627004"/>
            <a:ext cx="2608477" cy="365125"/>
          </a:xfrm>
          <a:prstGeom prst="wedgeRectCallout">
            <a:avLst>
              <a:gd name="adj1" fmla="val -111262"/>
              <a:gd name="adj2" fmla="val 2655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date of the check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0FEEDA6-0054-42B8-9F46-E247262B932D}"/>
              </a:ext>
            </a:extLst>
          </p:cNvPr>
          <p:cNvSpPr/>
          <p:nvPr/>
        </p:nvSpPr>
        <p:spPr>
          <a:xfrm>
            <a:off x="8895151" y="3546368"/>
            <a:ext cx="2608477" cy="365125"/>
          </a:xfrm>
          <a:prstGeom prst="wedgeRectCallout">
            <a:avLst>
              <a:gd name="adj1" fmla="val -121604"/>
              <a:gd name="adj2" fmla="val 688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And the amount of the check</a:t>
            </a:r>
          </a:p>
        </p:txBody>
      </p:sp>
    </p:spTree>
    <p:extLst>
      <p:ext uri="{BB962C8B-B14F-4D97-AF65-F5344CB8AC3E}">
        <p14:creationId xmlns:p14="http://schemas.microsoft.com/office/powerpoint/2010/main" val="37626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Purchasing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6252201" cy="4604448"/>
          </a:xfrm>
        </p:spPr>
        <p:txBody>
          <a:bodyPr>
            <a:normAutofit/>
          </a:bodyPr>
          <a:lstStyle/>
          <a:p>
            <a:r>
              <a:rPr lang="en-US" sz="2400" b="1" dirty="0"/>
              <a:t>Dorothy Pimentel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1600" b="1" dirty="0"/>
              <a:t>Director of Risk Management, Purchasing &amp; Receiving</a:t>
            </a:r>
          </a:p>
          <a:p>
            <a:pPr marL="0" indent="0">
              <a:buNone/>
            </a:pPr>
            <a:r>
              <a:rPr lang="en-US" sz="1600" b="1" dirty="0"/>
              <a:t>	209-575-6963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2400" b="1" dirty="0"/>
              <a:t>Kaitlin Jimenez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1600" b="1" dirty="0"/>
              <a:t>Purchasing Operations Coordinator</a:t>
            </a:r>
          </a:p>
          <a:p>
            <a:pPr marL="0" indent="0">
              <a:buNone/>
            </a:pPr>
            <a:r>
              <a:rPr lang="en-US" sz="1600" b="1" dirty="0"/>
              <a:t>	209 575-6522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2400" b="1" dirty="0"/>
              <a:t>Tarrah Thompson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1600" b="1" dirty="0"/>
              <a:t>Administrative Specialist</a:t>
            </a:r>
          </a:p>
          <a:p>
            <a:pPr marL="457200" lvl="1" indent="0">
              <a:buNone/>
            </a:pPr>
            <a:r>
              <a:rPr lang="en-US" b="1" dirty="0"/>
              <a:t>209 575-6523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35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40B07E-B055-4548-8B9D-2AFE4550B906}"/>
              </a:ext>
            </a:extLst>
          </p:cNvPr>
          <p:cNvSpPr txBox="1">
            <a:spLocks/>
          </p:cNvSpPr>
          <p:nvPr/>
        </p:nvSpPr>
        <p:spPr>
          <a:xfrm>
            <a:off x="6744477" y="3033730"/>
            <a:ext cx="4609323" cy="166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Ashley Bird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	</a:t>
            </a:r>
            <a:r>
              <a:rPr lang="en-US" sz="1600" b="1" dirty="0"/>
              <a:t>Administrative Specialist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	209 575-6521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5763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F5AAA5-EB26-44CE-91C6-FE7167FE58E9}"/>
              </a:ext>
            </a:extLst>
          </p:cNvPr>
          <p:cNvSpPr/>
          <p:nvPr/>
        </p:nvSpPr>
        <p:spPr>
          <a:xfrm>
            <a:off x="7267771" y="2405575"/>
            <a:ext cx="4650960" cy="2046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18" y="1148863"/>
            <a:ext cx="8603829" cy="125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</a:t>
            </a:r>
            <a:r>
              <a:rPr lang="en-US" sz="2400" b="1" dirty="0"/>
              <a:t> Determine if it is a new Vendor</a:t>
            </a:r>
          </a:p>
          <a:p>
            <a:pPr lvl="1"/>
            <a:r>
              <a:rPr lang="en-US" sz="2000" b="1" dirty="0"/>
              <a:t>Use the VEIN (Vendor Inquiry) screen to lookup your vendor by Name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Record not found means it is a New Vendor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2AF62-8BC8-4539-8770-266DDB239FCE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CDDC8-FAEC-48E7-88E4-CD28B639090A}"/>
              </a:ext>
            </a:extLst>
          </p:cNvPr>
          <p:cNvSpPr txBox="1">
            <a:spLocks/>
          </p:cNvSpPr>
          <p:nvPr/>
        </p:nvSpPr>
        <p:spPr>
          <a:xfrm>
            <a:off x="424012" y="4177469"/>
            <a:ext cx="8609735" cy="260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</a:t>
            </a:r>
            <a:r>
              <a:rPr lang="en-US" sz="2400" b="1" dirty="0"/>
              <a:t> Enter the Requisition</a:t>
            </a:r>
          </a:p>
          <a:p>
            <a:pPr lvl="1"/>
            <a:r>
              <a:rPr lang="en-US" sz="2000" b="1" dirty="0"/>
              <a:t>The REQM – Requisition Maintenance screen is used to enter a new requisition</a:t>
            </a:r>
          </a:p>
          <a:p>
            <a:pPr lvl="1"/>
            <a:r>
              <a:rPr lang="en-US" sz="2200" b="1" dirty="0"/>
              <a:t>Enter A to Add</a:t>
            </a:r>
          </a:p>
          <a:p>
            <a:pPr lvl="1"/>
            <a:r>
              <a:rPr lang="en-US" sz="2200" b="1" dirty="0"/>
              <a:t>Allow Colleague to Assign the number Automatically</a:t>
            </a:r>
          </a:p>
          <a:p>
            <a:pPr lvl="1"/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REQM is also used to modify an existing requisition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243B66-DAE4-470C-AE56-3C5B4B686C1B}"/>
              </a:ext>
            </a:extLst>
          </p:cNvPr>
          <p:cNvSpPr txBox="1">
            <a:spLocks/>
          </p:cNvSpPr>
          <p:nvPr/>
        </p:nvSpPr>
        <p:spPr>
          <a:xfrm>
            <a:off x="429919" y="2349328"/>
            <a:ext cx="6692622" cy="1828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b="1" dirty="0"/>
              <a:t>Get your Quote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	Obtain a quote from the vendor</a:t>
            </a:r>
          </a:p>
          <a:p>
            <a:pPr lvl="1"/>
            <a:r>
              <a:rPr lang="en-US" sz="2200" b="1" dirty="0"/>
              <a:t>Print out the quote as back-up – or save as a PDF</a:t>
            </a:r>
          </a:p>
          <a:p>
            <a:pPr lvl="3"/>
            <a:r>
              <a:rPr lang="en-US" b="1" dirty="0"/>
              <a:t>This is required</a:t>
            </a:r>
          </a:p>
          <a:p>
            <a:pPr lvl="3"/>
            <a:r>
              <a:rPr lang="en-US" b="1" dirty="0"/>
              <a:t>All quotes must be current</a:t>
            </a:r>
          </a:p>
          <a:p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41659-E14F-4296-A872-EC1A28E0234F}"/>
              </a:ext>
            </a:extLst>
          </p:cNvPr>
          <p:cNvGrpSpPr/>
          <p:nvPr/>
        </p:nvGrpSpPr>
        <p:grpSpPr>
          <a:xfrm>
            <a:off x="7267771" y="2509892"/>
            <a:ext cx="4494310" cy="2077983"/>
            <a:chOff x="7697690" y="2569659"/>
            <a:chExt cx="4494310" cy="2077983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E0F8DD70-0463-4317-9619-110EF9C6E9B8}"/>
                </a:ext>
              </a:extLst>
            </p:cNvPr>
            <p:cNvSpPr txBox="1">
              <a:spLocks/>
            </p:cNvSpPr>
            <p:nvPr/>
          </p:nvSpPr>
          <p:spPr>
            <a:xfrm>
              <a:off x="7697690" y="2569659"/>
              <a:ext cx="4348066" cy="18281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Verify that the quote has the following Information: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Ship to Either: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b="1" dirty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Bill to: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b="1" dirty="0"/>
            </a:p>
            <a:p>
              <a:pPr marL="0" indent="0">
                <a:spcBef>
                  <a:spcPts val="180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Terms: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b="1" dirty="0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15690C0C-853C-4F9B-B632-5B5D84BFA1D0}"/>
                </a:ext>
              </a:extLst>
            </p:cNvPr>
            <p:cNvSpPr txBox="1">
              <a:spLocks/>
            </p:cNvSpPr>
            <p:nvPr/>
          </p:nvSpPr>
          <p:spPr>
            <a:xfrm>
              <a:off x="8948764" y="2819501"/>
              <a:ext cx="3243236" cy="18281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2201 Blue Gum Ave Modesto CA 95358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11600 Columbia College Dr Sonora CA 95370</a:t>
              </a:r>
            </a:p>
            <a:p>
              <a:pPr marL="0" indent="0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Yosemite Community College District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PO Box 4065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Modesto CA 95352</a:t>
              </a:r>
            </a:p>
            <a:p>
              <a:pPr marL="0" indent="0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Net 30 Terms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b="1" dirty="0"/>
                <a:t>	    </a:t>
              </a:r>
            </a:p>
            <a:p>
              <a:endParaRPr lang="en-US" sz="24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61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22" y="799395"/>
            <a:ext cx="5305719" cy="7370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New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952" y="1570038"/>
            <a:ext cx="8229600" cy="5287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buNone/>
            </a:pPr>
            <a:r>
              <a:rPr lang="en-US" sz="2800" b="1" dirty="0"/>
              <a:t>It is up to the Department to: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b="1" dirty="0"/>
              <a:t>Contact the vendor for a W9.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b="1" dirty="0"/>
              <a:t>Verify that they accept Purchase Orders.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b="1" dirty="0"/>
              <a:t>Request an E-mail address and/or a fax number so the PO can be sent.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b="1" dirty="0"/>
              <a:t>Verify that the vendor accepts Net 30 Terms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b="1" dirty="0"/>
              <a:t>Verify that the vendor accepts payment by check</a:t>
            </a:r>
          </a:p>
          <a:p>
            <a:pPr marL="457200" lvl="1" indent="0" algn="just">
              <a:buNone/>
            </a:pPr>
            <a:r>
              <a:rPr lang="en-US" sz="1800" b="1" dirty="0"/>
              <a:t>Once you have received the W9, please E-mail it to Purchasing.</a:t>
            </a:r>
          </a:p>
          <a:p>
            <a:pPr marL="457200" lvl="1" indent="0" algn="just">
              <a:buNone/>
            </a:pPr>
            <a:r>
              <a:rPr lang="en-US" sz="1800" b="1" dirty="0"/>
              <a:t>Purchasing will create the vendor in Colleague and provide you with their Vendor ID #</a:t>
            </a:r>
          </a:p>
          <a:p>
            <a:pPr marL="457200" lvl="1" indent="0" algn="just">
              <a:buNone/>
            </a:pPr>
            <a:r>
              <a:rPr lang="en-US" sz="1800" b="1" dirty="0"/>
              <a:t>Once you receive the vendor number go back into REQM and add the vendor number. </a:t>
            </a:r>
          </a:p>
          <a:p>
            <a:pPr marL="57150" indent="0" algn="ctr">
              <a:buNone/>
            </a:pPr>
            <a:r>
              <a:rPr lang="en-US" sz="2800" b="1" dirty="0">
                <a:solidFill>
                  <a:schemeClr val="accent3"/>
                </a:solidFill>
              </a:rPr>
              <a:t>A requisition cannot be added without a Vendor ID.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F62624-F89E-4887-82DE-D74204B7D0AE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89620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2AF62-8BC8-4539-8770-266DDB239FCE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C598E-2461-4556-BBF7-F7085D28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137" y="1711445"/>
            <a:ext cx="4525963" cy="1555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B2A39-084C-4B94-864A-566612006CC7}"/>
              </a:ext>
            </a:extLst>
          </p:cNvPr>
          <p:cNvSpPr txBox="1"/>
          <p:nvPr/>
        </p:nvSpPr>
        <p:spPr>
          <a:xfrm>
            <a:off x="723900" y="1352550"/>
            <a:ext cx="831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the … wild card to get a list of vendors that meet a specific criteria.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F87F9D-F0B3-4961-94C2-6671A071C149}"/>
              </a:ext>
            </a:extLst>
          </p:cNvPr>
          <p:cNvSpPr txBox="1"/>
          <p:nvPr/>
        </p:nvSpPr>
        <p:spPr>
          <a:xfrm>
            <a:off x="679450" y="3267393"/>
            <a:ext cx="541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Plumb… will provide a list of all vendors with Plumb in the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02CE2-63DC-4C14-B8E3-4C3D288E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425" y="3429000"/>
            <a:ext cx="3954105" cy="3113087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9B1C468-D274-44E1-AF19-CC502A1437AA}"/>
              </a:ext>
            </a:extLst>
          </p:cNvPr>
          <p:cNvSpPr/>
          <p:nvPr/>
        </p:nvSpPr>
        <p:spPr>
          <a:xfrm>
            <a:off x="5340349" y="4515426"/>
            <a:ext cx="1809750" cy="266700"/>
          </a:xfrm>
          <a:prstGeom prst="wedgeRectCallout">
            <a:avLst>
              <a:gd name="adj1" fmla="val 97062"/>
              <a:gd name="adj2" fmla="val 61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1 </a:t>
            </a:r>
            <a:r>
              <a:rPr lang="en-US" sz="1200" dirty="0" err="1"/>
              <a:t>thur</a:t>
            </a:r>
            <a:r>
              <a:rPr lang="en-US" sz="1200" dirty="0"/>
              <a:t> 8 of 17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9F89A637-895D-4D46-99DD-FCBB9E4C0C36}"/>
              </a:ext>
            </a:extLst>
          </p:cNvPr>
          <p:cNvSpPr/>
          <p:nvPr/>
        </p:nvSpPr>
        <p:spPr>
          <a:xfrm>
            <a:off x="5340349" y="4903829"/>
            <a:ext cx="1809750" cy="554037"/>
          </a:xfrm>
          <a:prstGeom prst="wedgeRectCallout">
            <a:avLst>
              <a:gd name="adj1" fmla="val 78816"/>
              <a:gd name="adj2" fmla="val 2072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 Arrows to see additional names on the list 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6F93429-270E-42A4-A709-BFB24FEA360D}"/>
              </a:ext>
            </a:extLst>
          </p:cNvPr>
          <p:cNvSpPr/>
          <p:nvPr/>
        </p:nvSpPr>
        <p:spPr>
          <a:xfrm>
            <a:off x="5340349" y="6079331"/>
            <a:ext cx="1809750" cy="554037"/>
          </a:xfrm>
          <a:prstGeom prst="wedgeRectCallout">
            <a:avLst>
              <a:gd name="adj1" fmla="val 121623"/>
              <a:gd name="adj2" fmla="val 203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list can also be exported to Excel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FE998-AC73-4438-B696-674F4E6380B2}"/>
              </a:ext>
            </a:extLst>
          </p:cNvPr>
          <p:cNvSpPr txBox="1"/>
          <p:nvPr/>
        </p:nvSpPr>
        <p:spPr>
          <a:xfrm>
            <a:off x="711199" y="4782126"/>
            <a:ext cx="417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choose a vendor from the list, make sure to verify that the vendor you meant to choose by verifying the address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602E3E-A0DD-4DAE-AC79-4FAE6BBB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3" y="5896135"/>
            <a:ext cx="3887787" cy="825340"/>
          </a:xfrm>
          <a:prstGeom prst="rect">
            <a:avLst/>
          </a:prstGeom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id="{8CA85ABA-386B-4554-909C-BE68EFD3E174}"/>
              </a:ext>
            </a:extLst>
          </p:cNvPr>
          <p:cNvSpPr/>
          <p:nvPr/>
        </p:nvSpPr>
        <p:spPr>
          <a:xfrm>
            <a:off x="1047750" y="5705456"/>
            <a:ext cx="419100" cy="37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21DBC-BF4D-4578-B7D0-DE7DE62B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33" y="306700"/>
            <a:ext cx="7331750" cy="60413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Line Callout 1 17"/>
          <p:cNvSpPr/>
          <p:nvPr/>
        </p:nvSpPr>
        <p:spPr>
          <a:xfrm>
            <a:off x="192632" y="392653"/>
            <a:ext cx="1475981" cy="627338"/>
          </a:xfrm>
          <a:prstGeom prst="borderCallout1">
            <a:avLst>
              <a:gd name="adj1" fmla="val 101461"/>
              <a:gd name="adj2" fmla="val 100618"/>
              <a:gd name="adj3" fmla="val 307514"/>
              <a:gd name="adj4" fmla="val 2219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Enter your  </a:t>
            </a:r>
          </a:p>
          <a:p>
            <a:pPr algn="ctr"/>
            <a:r>
              <a:rPr lang="en-US" sz="1100" b="1" dirty="0"/>
              <a:t>Colleague Employee ID #</a:t>
            </a:r>
          </a:p>
        </p:txBody>
      </p:sp>
      <p:sp>
        <p:nvSpPr>
          <p:cNvPr id="8" name="Line Callout 1 15">
            <a:extLst>
              <a:ext uri="{FF2B5EF4-FFF2-40B4-BE49-F238E27FC236}">
                <a16:creationId xmlns:a16="http://schemas.microsoft.com/office/drawing/2014/main" id="{91758B0D-AF8E-4636-AB88-A05867FCFABA}"/>
              </a:ext>
            </a:extLst>
          </p:cNvPr>
          <p:cNvSpPr/>
          <p:nvPr/>
        </p:nvSpPr>
        <p:spPr>
          <a:xfrm>
            <a:off x="192632" y="1373370"/>
            <a:ext cx="1475981" cy="357674"/>
          </a:xfrm>
          <a:prstGeom prst="borderCallout1">
            <a:avLst>
              <a:gd name="adj1" fmla="val 101965"/>
              <a:gd name="adj2" fmla="val 99421"/>
              <a:gd name="adj3" fmla="val 449366"/>
              <a:gd name="adj4" fmla="val 2035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Vendor Number</a:t>
            </a:r>
            <a:endParaRPr lang="en-US" sz="1100" dirty="0"/>
          </a:p>
        </p:txBody>
      </p:sp>
      <p:sp>
        <p:nvSpPr>
          <p:cNvPr id="9" name="Line Callout 1 15">
            <a:extLst>
              <a:ext uri="{FF2B5EF4-FFF2-40B4-BE49-F238E27FC236}">
                <a16:creationId xmlns:a16="http://schemas.microsoft.com/office/drawing/2014/main" id="{9478DBEB-5C9E-4FEC-A4FA-3893E0B8EC4C}"/>
              </a:ext>
            </a:extLst>
          </p:cNvPr>
          <p:cNvSpPr/>
          <p:nvPr/>
        </p:nvSpPr>
        <p:spPr>
          <a:xfrm>
            <a:off x="192632" y="1089083"/>
            <a:ext cx="1475981" cy="212417"/>
          </a:xfrm>
          <a:prstGeom prst="borderCallout1">
            <a:avLst>
              <a:gd name="adj1" fmla="val 109158"/>
              <a:gd name="adj2" fmla="val 100347"/>
              <a:gd name="adj3" fmla="val 743384"/>
              <a:gd name="adj4" fmla="val 2304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Desired Date</a:t>
            </a:r>
            <a:endParaRPr lang="en-US" sz="1100" dirty="0"/>
          </a:p>
        </p:txBody>
      </p:sp>
      <p:sp>
        <p:nvSpPr>
          <p:cNvPr id="11" name="Line Callout 1 11">
            <a:extLst>
              <a:ext uri="{FF2B5EF4-FFF2-40B4-BE49-F238E27FC236}">
                <a16:creationId xmlns:a16="http://schemas.microsoft.com/office/drawing/2014/main" id="{B7729C15-73DB-4765-8DA1-F94BF3DA9FD2}"/>
              </a:ext>
            </a:extLst>
          </p:cNvPr>
          <p:cNvSpPr/>
          <p:nvPr/>
        </p:nvSpPr>
        <p:spPr>
          <a:xfrm>
            <a:off x="192632" y="1853889"/>
            <a:ext cx="1475981" cy="512326"/>
          </a:xfrm>
          <a:prstGeom prst="borderCallout1">
            <a:avLst>
              <a:gd name="adj1" fmla="val 101330"/>
              <a:gd name="adj2" fmla="val 100497"/>
              <a:gd name="adj3" fmla="val 313236"/>
              <a:gd name="adj4" fmla="val 2274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Choose the correct addresses</a:t>
            </a:r>
          </a:p>
        </p:txBody>
      </p:sp>
      <p:sp>
        <p:nvSpPr>
          <p:cNvPr id="12" name="Line Callout 1 22">
            <a:extLst>
              <a:ext uri="{FF2B5EF4-FFF2-40B4-BE49-F238E27FC236}">
                <a16:creationId xmlns:a16="http://schemas.microsoft.com/office/drawing/2014/main" id="{297259B0-5F2B-49D0-97F5-666CCE6D8A09}"/>
              </a:ext>
            </a:extLst>
          </p:cNvPr>
          <p:cNvSpPr/>
          <p:nvPr/>
        </p:nvSpPr>
        <p:spPr>
          <a:xfrm>
            <a:off x="198982" y="2433761"/>
            <a:ext cx="1461940" cy="426418"/>
          </a:xfrm>
          <a:prstGeom prst="borderCallout1">
            <a:avLst>
              <a:gd name="adj1" fmla="val 600589"/>
              <a:gd name="adj2" fmla="val 229362"/>
              <a:gd name="adj3" fmla="val 101208"/>
              <a:gd name="adj4" fmla="val 1002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Add your Approvers</a:t>
            </a:r>
          </a:p>
        </p:txBody>
      </p:sp>
      <p:sp>
        <p:nvSpPr>
          <p:cNvPr id="13" name="Line Callout 1 19">
            <a:extLst>
              <a:ext uri="{FF2B5EF4-FFF2-40B4-BE49-F238E27FC236}">
                <a16:creationId xmlns:a16="http://schemas.microsoft.com/office/drawing/2014/main" id="{43A97062-B1D8-4A65-862D-334354EA083C}"/>
              </a:ext>
            </a:extLst>
          </p:cNvPr>
          <p:cNvSpPr/>
          <p:nvPr/>
        </p:nvSpPr>
        <p:spPr>
          <a:xfrm>
            <a:off x="198983" y="3784788"/>
            <a:ext cx="1461940" cy="312534"/>
          </a:xfrm>
          <a:prstGeom prst="borderCallout1">
            <a:avLst>
              <a:gd name="adj1" fmla="val 97907"/>
              <a:gd name="adj2" fmla="val 99463"/>
              <a:gd name="adj3" fmla="val 739433"/>
              <a:gd name="adj4" fmla="val 2037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/>
              <a:t>Line item Details</a:t>
            </a:r>
          </a:p>
        </p:txBody>
      </p:sp>
      <p:sp>
        <p:nvSpPr>
          <p:cNvPr id="14" name="Line Callout 1 19">
            <a:extLst>
              <a:ext uri="{FF2B5EF4-FFF2-40B4-BE49-F238E27FC236}">
                <a16:creationId xmlns:a16="http://schemas.microsoft.com/office/drawing/2014/main" id="{75BE3F35-2447-4251-95A3-113EB8916333}"/>
              </a:ext>
            </a:extLst>
          </p:cNvPr>
          <p:cNvSpPr/>
          <p:nvPr/>
        </p:nvSpPr>
        <p:spPr>
          <a:xfrm>
            <a:off x="198982" y="3339240"/>
            <a:ext cx="1461940" cy="391112"/>
          </a:xfrm>
          <a:prstGeom prst="borderCallout1">
            <a:avLst>
              <a:gd name="adj1" fmla="val 101230"/>
              <a:gd name="adj2" fmla="val 99541"/>
              <a:gd name="adj3" fmla="val 593102"/>
              <a:gd name="adj4" fmla="val 2053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/>
              <a:t>AP type (usually this is AP) </a:t>
            </a:r>
          </a:p>
        </p:txBody>
      </p:sp>
      <p:sp>
        <p:nvSpPr>
          <p:cNvPr id="16" name="Line Callout 1 21">
            <a:extLst>
              <a:ext uri="{FF2B5EF4-FFF2-40B4-BE49-F238E27FC236}">
                <a16:creationId xmlns:a16="http://schemas.microsoft.com/office/drawing/2014/main" id="{72353BAF-C586-4478-8F7E-31905A46B5FA}"/>
              </a:ext>
            </a:extLst>
          </p:cNvPr>
          <p:cNvSpPr/>
          <p:nvPr/>
        </p:nvSpPr>
        <p:spPr>
          <a:xfrm>
            <a:off x="9460271" y="5259289"/>
            <a:ext cx="1468290" cy="230817"/>
          </a:xfrm>
          <a:prstGeom prst="borderCallout1">
            <a:avLst>
              <a:gd name="adj1" fmla="val -1272"/>
              <a:gd name="adj2" fmla="val -84154"/>
              <a:gd name="adj3" fmla="val 49472"/>
              <a:gd name="adj4" fmla="val 3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Comments</a:t>
            </a:r>
          </a:p>
        </p:txBody>
      </p:sp>
      <p:sp>
        <p:nvSpPr>
          <p:cNvPr id="17" name="Line Callout 1 20">
            <a:extLst>
              <a:ext uri="{FF2B5EF4-FFF2-40B4-BE49-F238E27FC236}">
                <a16:creationId xmlns:a16="http://schemas.microsoft.com/office/drawing/2014/main" id="{F451618B-DD30-437E-AB40-59FDF4127F53}"/>
              </a:ext>
            </a:extLst>
          </p:cNvPr>
          <p:cNvSpPr/>
          <p:nvPr/>
        </p:nvSpPr>
        <p:spPr>
          <a:xfrm>
            <a:off x="9371693" y="5752169"/>
            <a:ext cx="1461940" cy="510344"/>
          </a:xfrm>
          <a:prstGeom prst="borderCallout1">
            <a:avLst>
              <a:gd name="adj1" fmla="val 50462"/>
              <a:gd name="adj2" fmla="val 115"/>
              <a:gd name="adj3" fmla="val 38286"/>
              <a:gd name="adj4" fmla="val -1385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Enter YES when Done</a:t>
            </a:r>
          </a:p>
        </p:txBody>
      </p:sp>
    </p:spTree>
    <p:extLst>
      <p:ext uri="{BB962C8B-B14F-4D97-AF65-F5344CB8AC3E}">
        <p14:creationId xmlns:p14="http://schemas.microsoft.com/office/powerpoint/2010/main" val="299689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FF45C-492E-4A0B-98BB-38C38B4A2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99" y="1337617"/>
            <a:ext cx="5206047" cy="41297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F52DB1-73F7-4606-8D11-BB071DA9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2" y="295521"/>
            <a:ext cx="3649399" cy="6095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Approvals</a:t>
            </a:r>
            <a:br>
              <a:rPr lang="en-US" dirty="0"/>
            </a:br>
            <a:r>
              <a:rPr lang="en-US" sz="2200" b="1" dirty="0">
                <a:solidFill>
                  <a:schemeClr val="tx1"/>
                </a:solidFill>
                <a:latin typeface="+mn-lt"/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9192269" y="1837885"/>
            <a:ext cx="2883726" cy="1002446"/>
          </a:xfrm>
          <a:prstGeom prst="borderCallout1">
            <a:avLst>
              <a:gd name="adj1" fmla="val 99997"/>
              <a:gd name="adj2" fmla="val -395"/>
              <a:gd name="adj3" fmla="val 118702"/>
              <a:gd name="adj4" fmla="val -769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/>
              <a:t>Enter first approver </a:t>
            </a:r>
          </a:p>
          <a:p>
            <a:pPr algn="ctr"/>
            <a:r>
              <a:rPr lang="en-US" sz="1600" b="1" dirty="0"/>
              <a:t>Ex: Johnsondo</a:t>
            </a:r>
          </a:p>
          <a:p>
            <a:pPr algn="ctr"/>
            <a:r>
              <a:rPr lang="en-US" sz="1600" b="1" dirty="0"/>
              <a:t>(First part of their</a:t>
            </a:r>
          </a:p>
          <a:p>
            <a:pPr algn="ctr"/>
            <a:r>
              <a:rPr lang="en-US" sz="1600" b="1" dirty="0"/>
              <a:t> e-mail address)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443F6-B379-4B73-A943-989EB4BF8494}"/>
              </a:ext>
            </a:extLst>
          </p:cNvPr>
          <p:cNvSpPr txBox="1"/>
          <p:nvPr/>
        </p:nvSpPr>
        <p:spPr>
          <a:xfrm>
            <a:off x="234950" y="1134417"/>
            <a:ext cx="351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Tip:</a:t>
            </a:r>
          </a:p>
          <a:p>
            <a:r>
              <a:rPr lang="en-US" dirty="0"/>
              <a:t>If you aren’t sure how to spell the name you can use the … wild card to get a list of names</a:t>
            </a:r>
          </a:p>
          <a:p>
            <a:r>
              <a:rPr lang="en-US" dirty="0"/>
              <a:t>Example:</a:t>
            </a:r>
          </a:p>
          <a:p>
            <a:r>
              <a:rPr lang="en-US" dirty="0" err="1"/>
              <a:t>sa</a:t>
            </a:r>
            <a:r>
              <a:rPr lang="en-US" dirty="0"/>
              <a:t>… will bring up a list of everyone with a last name that starts with 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6CF65-776A-4597-BFCE-EE21BA87FDFA}"/>
              </a:ext>
            </a:extLst>
          </p:cNvPr>
          <p:cNvSpPr/>
          <p:nvPr/>
        </p:nvSpPr>
        <p:spPr>
          <a:xfrm>
            <a:off x="9192268" y="2963570"/>
            <a:ext cx="2883727" cy="3113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Normally you only enter ONE name under Next Approvals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Once that person approves the requisition they will enter the name of the person that needs to approve the requisition after they do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4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8CD27-E9D3-408C-B6B4-B9E97CC1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46" y="977900"/>
            <a:ext cx="6883317" cy="561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372-7FE2-49B8-8247-1D75056C276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3234777" y="2332203"/>
            <a:ext cx="1498046" cy="651908"/>
          </a:xfrm>
          <a:prstGeom prst="borderCallout1">
            <a:avLst>
              <a:gd name="adj1" fmla="val 133630"/>
              <a:gd name="adj2" fmla="val -33497"/>
              <a:gd name="adj3" fmla="val 45980"/>
              <a:gd name="adj4" fmla="val -16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Drill into description to enter Line Items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7B60D8-1F85-41FF-BC99-BE31640824C3}"/>
              </a:ext>
            </a:extLst>
          </p:cNvPr>
          <p:cNvSpPr txBox="1">
            <a:spLocks/>
          </p:cNvSpPr>
          <p:nvPr/>
        </p:nvSpPr>
        <p:spPr>
          <a:xfrm>
            <a:off x="1196121" y="171062"/>
            <a:ext cx="7394542" cy="91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Requisition: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Input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62CA-CCE3-44E1-8CC6-2C61AB9697F6}"/>
              </a:ext>
            </a:extLst>
          </p:cNvPr>
          <p:cNvSpPr/>
          <p:nvPr/>
        </p:nvSpPr>
        <p:spPr>
          <a:xfrm>
            <a:off x="3368150" y="3315522"/>
            <a:ext cx="3901001" cy="1019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 least one line item must be entered in order to save the requisition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5581B2E-C65B-4517-9692-E6743F779C20}"/>
              </a:ext>
            </a:extLst>
          </p:cNvPr>
          <p:cNvSpPr/>
          <p:nvPr/>
        </p:nvSpPr>
        <p:spPr>
          <a:xfrm>
            <a:off x="2171718" y="1291920"/>
            <a:ext cx="2977286" cy="416966"/>
          </a:xfrm>
          <a:prstGeom prst="wedgeRectCallout">
            <a:avLst>
              <a:gd name="adj1" fmla="val -22553"/>
              <a:gd name="adj2" fmla="val 1046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RQIL – Requisition Item List</a:t>
            </a:r>
          </a:p>
        </p:txBody>
      </p:sp>
    </p:spTree>
    <p:extLst>
      <p:ext uri="{BB962C8B-B14F-4D97-AF65-F5344CB8AC3E}">
        <p14:creationId xmlns:p14="http://schemas.microsoft.com/office/powerpoint/2010/main" val="225740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C32A9FAB4C547A92F9D8D0A6BD6D1" ma:contentTypeVersion="14" ma:contentTypeDescription="Create a new document." ma:contentTypeScope="" ma:versionID="02614b2f3db6116c77e24c74675423e5">
  <xsd:schema xmlns:xsd="http://www.w3.org/2001/XMLSchema" xmlns:xs="http://www.w3.org/2001/XMLSchema" xmlns:p="http://schemas.microsoft.com/office/2006/metadata/properties" xmlns:ns3="3a9bdc6c-e5b2-49cb-b97f-8c87c404afb6" xmlns:ns4="0dff0152-a5af-41b7-bbf9-3f388e98563f" targetNamespace="http://schemas.microsoft.com/office/2006/metadata/properties" ma:root="true" ma:fieldsID="c6266a4622a5f8ad61b730985648b241" ns3:_="" ns4:_="">
    <xsd:import namespace="3a9bdc6c-e5b2-49cb-b97f-8c87c404afb6"/>
    <xsd:import namespace="0dff0152-a5af-41b7-bbf9-3f388e9856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bdc6c-e5b2-49cb-b97f-8c87c404af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f0152-a5af-41b7-bbf9-3f388e985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B0E3F-F12D-410B-8AB2-6C3D1FA93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66276-8F33-432F-AA1E-846F25900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bdc6c-e5b2-49cb-b97f-8c87c404afb6"/>
    <ds:schemaRef ds:uri="0dff0152-a5af-41b7-bbf9-3f388e985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43A31F-0435-480F-A5EF-7B0BB8164317}">
  <ds:schemaRefs>
    <ds:schemaRef ds:uri="0dff0152-a5af-41b7-bbf9-3f388e98563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a9bdc6c-e5b2-49cb-b97f-8c87c404af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</TotalTime>
  <Words>2150</Words>
  <Application>Microsoft Office PowerPoint</Application>
  <PresentationFormat>Widescreen</PresentationFormat>
  <Paragraphs>376</Paragraphs>
  <Slides>35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Wingdings 3</vt:lpstr>
      <vt:lpstr>Office Theme</vt:lpstr>
      <vt:lpstr>PowerPoint Presentation</vt:lpstr>
      <vt:lpstr>Requisition: Input and Tracking</vt:lpstr>
      <vt:lpstr>Accessing Requisition Screens </vt:lpstr>
      <vt:lpstr>PowerPoint Presentation</vt:lpstr>
      <vt:lpstr>New Vendors</vt:lpstr>
      <vt:lpstr>PowerPoint Presentation</vt:lpstr>
      <vt:lpstr>PowerPoint Presentation</vt:lpstr>
      <vt:lpstr>Approvals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Blanket Purchase Order</vt:lpstr>
      <vt:lpstr>After completing the requisition a number  will be assigned, click OK to continue </vt:lpstr>
      <vt:lpstr>Accessing Requisition Screens </vt:lpstr>
      <vt:lpstr>Accessing Requisition Screens </vt:lpstr>
      <vt:lpstr>Accessing Requisition Screens </vt:lpstr>
      <vt:lpstr>Searching for your Requisition</vt:lpstr>
      <vt:lpstr>Searching for your Requisition</vt:lpstr>
      <vt:lpstr>Attaching Back-up To Follow (BTF)</vt:lpstr>
      <vt:lpstr>Searching for your Requisition</vt:lpstr>
      <vt:lpstr>Icon Tool Bar</vt:lpstr>
      <vt:lpstr>Blanket Purchase Orders </vt:lpstr>
      <vt:lpstr>Blanket Purchase Orders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Purchasing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Jimenez</dc:creator>
  <cp:lastModifiedBy>Jeremy Salazar</cp:lastModifiedBy>
  <cp:revision>257</cp:revision>
  <cp:lastPrinted>2024-01-12T17:28:43Z</cp:lastPrinted>
  <dcterms:created xsi:type="dcterms:W3CDTF">2018-11-26T19:24:49Z</dcterms:created>
  <dcterms:modified xsi:type="dcterms:W3CDTF">2024-01-17T18:49:11Z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0x010100137C32A9FAB4C547A92F9D8D0A6BD6D1</vt:lpwstr>
  </property>
</Properties>
</file>