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3" r:id="rId2"/>
    <p:sldId id="498" r:id="rId3"/>
    <p:sldId id="453" r:id="rId4"/>
    <p:sldId id="520" r:id="rId5"/>
    <p:sldId id="534" r:id="rId6"/>
    <p:sldId id="535" r:id="rId7"/>
    <p:sldId id="536" r:id="rId8"/>
    <p:sldId id="537" r:id="rId9"/>
    <p:sldId id="538" r:id="rId10"/>
    <p:sldId id="53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B4A1E"/>
    <a:srgbClr val="0A3509"/>
    <a:srgbClr val="B8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2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1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1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8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5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7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5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64FD-1D08-4CD4-B684-30042D7C7D9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DB71-7461-4095-9324-461357F5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3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jpeg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olumbia Colleg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737" y="3886200"/>
            <a:ext cx="15716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>
            <p:custDataLst>
              <p:tags r:id="rId3"/>
            </p:custDataLst>
          </p:nvPr>
        </p:nvSpPr>
        <p:spPr>
          <a:xfrm>
            <a:off x="3270985" y="22860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pic>
        <p:nvPicPr>
          <p:cNvPr id="1026" name="Picture 2" descr="http://ts4.mm.bing.net/images/thumbnail.aspx?q=1595506431135&amp;id=4d6c4545ab1083f9426c08311719c4d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920" y="10668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752600" y="14478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Welcome to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Yosemite Community College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(YCCD)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Employee Review 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1E152B-3D12-471E-A51A-A37D107AB230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6822149" y="5224286"/>
            <a:ext cx="1571625" cy="1171570"/>
            <a:chOff x="6827737" y="5190745"/>
            <a:chExt cx="1571625" cy="1171570"/>
          </a:xfrm>
        </p:grpSpPr>
        <p:pic>
          <p:nvPicPr>
            <p:cNvPr id="11" name="Picture 4" descr="MJC Science Community Center - Project Detail - LP Consulting Engineers">
              <a:extLst>
                <a:ext uri="{FF2B5EF4-FFF2-40B4-BE49-F238E27FC236}">
                  <a16:creationId xmlns:a16="http://schemas.microsoft.com/office/drawing/2014/main" id="{B1D311CC-E957-45DE-95C0-921C5D428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7737" y="5190745"/>
              <a:ext cx="1571625" cy="880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38631F3-4FE7-413D-B00D-A8625EBA9422}"/>
                </a:ext>
              </a:extLst>
            </p:cNvPr>
            <p:cNvSpPr txBox="1"/>
            <p:nvPr/>
          </p:nvSpPr>
          <p:spPr>
            <a:xfrm>
              <a:off x="7003949" y="6116094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Modesto Jr. College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57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9" y="1512332"/>
            <a:ext cx="18097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Equipment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56400 if total cost of a single item is less than $5,000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56450 if the total cost of a single item is $5,000 or more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Object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240EE8-BA67-40C1-8195-CFFA61F45CB7}"/>
              </a:ext>
            </a:extLst>
          </p:cNvPr>
          <p:cNvSpPr/>
          <p:nvPr/>
        </p:nvSpPr>
        <p:spPr>
          <a:xfrm>
            <a:off x="2020412" y="661083"/>
            <a:ext cx="4459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XX-XXXX-XXXX-XXXXXX-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XXXXX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66" y="1357570"/>
            <a:ext cx="3588513" cy="522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0C963C-C09E-4717-AB2E-24630D21194A}"/>
              </a:ext>
            </a:extLst>
          </p:cNvPr>
          <p:cNvSpPr txBox="1"/>
          <p:nvPr/>
        </p:nvSpPr>
        <p:spPr>
          <a:xfrm>
            <a:off x="457200" y="3733800"/>
            <a:ext cx="1809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Cost includes all costs associated with getting the item on site and in working order</a:t>
            </a:r>
          </a:p>
        </p:txBody>
      </p:sp>
    </p:spTree>
    <p:extLst>
      <p:ext uri="{BB962C8B-B14F-4D97-AF65-F5344CB8AC3E}">
        <p14:creationId xmlns:p14="http://schemas.microsoft.com/office/powerpoint/2010/main" val="183537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53" y="-1845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0985" y="22860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24000" y="3762611"/>
            <a:ext cx="507889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Example: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11  -  0000  -  7210  -  672000  -  54431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	     (Controllers Office Supply Account)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700293" y="2889081"/>
            <a:ext cx="228601" cy="47342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Up Arrow 54"/>
          <p:cNvSpPr/>
          <p:nvPr/>
        </p:nvSpPr>
        <p:spPr>
          <a:xfrm>
            <a:off x="3457851" y="2889081"/>
            <a:ext cx="228601" cy="203417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Up Arrow 55"/>
          <p:cNvSpPr/>
          <p:nvPr/>
        </p:nvSpPr>
        <p:spPr>
          <a:xfrm>
            <a:off x="4355830" y="2889081"/>
            <a:ext cx="228601" cy="501819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Up Arrow 56"/>
          <p:cNvSpPr/>
          <p:nvPr/>
        </p:nvSpPr>
        <p:spPr>
          <a:xfrm>
            <a:off x="5580007" y="2889080"/>
            <a:ext cx="228601" cy="203417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Up Arrow 57"/>
          <p:cNvSpPr/>
          <p:nvPr/>
        </p:nvSpPr>
        <p:spPr>
          <a:xfrm>
            <a:off x="6839031" y="2889081"/>
            <a:ext cx="228601" cy="501819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04999" y="1451907"/>
            <a:ext cx="69104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The Account Number used by Yosemite Community College District contains 21 digits which are broken down into five different components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XX-XXXX-XXXX-XXXXXX-XXXXX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50FD70-3B63-4F28-AE4D-3D0B7E9B7205}"/>
              </a:ext>
            </a:extLst>
          </p:cNvPr>
          <p:cNvSpPr txBox="1"/>
          <p:nvPr/>
        </p:nvSpPr>
        <p:spPr>
          <a:xfrm>
            <a:off x="2438400" y="32766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2E6AE-43EC-4733-B4DA-7188E6421508}"/>
              </a:ext>
            </a:extLst>
          </p:cNvPr>
          <p:cNvSpPr txBox="1"/>
          <p:nvPr/>
        </p:nvSpPr>
        <p:spPr>
          <a:xfrm>
            <a:off x="3049167" y="3099838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Subfund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A96CF-55E3-4303-A45F-6BE8C376AC70}"/>
              </a:ext>
            </a:extLst>
          </p:cNvPr>
          <p:cNvSpPr txBox="1"/>
          <p:nvPr/>
        </p:nvSpPr>
        <p:spPr>
          <a:xfrm>
            <a:off x="3368001" y="3362501"/>
            <a:ext cx="236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Location/Responsibility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684708-E599-44EE-9024-2FC632EA86FD}"/>
              </a:ext>
            </a:extLst>
          </p:cNvPr>
          <p:cNvSpPr txBox="1"/>
          <p:nvPr/>
        </p:nvSpPr>
        <p:spPr>
          <a:xfrm>
            <a:off x="5252519" y="309983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DBD09F-E3B4-4737-B60F-907C842E25FF}"/>
              </a:ext>
            </a:extLst>
          </p:cNvPr>
          <p:cNvSpPr txBox="1"/>
          <p:nvPr/>
        </p:nvSpPr>
        <p:spPr>
          <a:xfrm>
            <a:off x="6482403" y="3359265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74099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olumbia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08971"/>
            <a:ext cx="15716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0985" y="22860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dobe Caslon Pro" pitchFamily="18" charset="0"/>
              </a:rPr>
              <a:t>Account Number Structure</a:t>
            </a:r>
          </a:p>
        </p:txBody>
      </p:sp>
      <p:pic>
        <p:nvPicPr>
          <p:cNvPr id="7" name="Picture 2" descr="Image Detail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93" r="13956"/>
          <a:stretch/>
        </p:blipFill>
        <p:spPr bwMode="auto">
          <a:xfrm>
            <a:off x="7096787" y="902481"/>
            <a:ext cx="1996440" cy="21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209800" y="1081929"/>
            <a:ext cx="3946157" cy="758264"/>
            <a:chOff x="2209800" y="1081929"/>
            <a:chExt cx="3946157" cy="758264"/>
          </a:xfrm>
        </p:grpSpPr>
        <p:grpSp>
          <p:nvGrpSpPr>
            <p:cNvPr id="13" name="Group 12"/>
            <p:cNvGrpSpPr/>
            <p:nvPr/>
          </p:nvGrpSpPr>
          <p:grpSpPr>
            <a:xfrm>
              <a:off x="2721342" y="1146737"/>
              <a:ext cx="3434615" cy="637861"/>
              <a:chOff x="227921" y="148022"/>
              <a:chExt cx="2182060" cy="29623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7921" y="148022"/>
                <a:ext cx="2182060" cy="296235"/>
              </a:xfrm>
              <a:prstGeom prst="rect">
                <a:avLst/>
              </a:prstGeom>
              <a:gradFill rotWithShape="0">
                <a:gsLst>
                  <a:gs pos="0">
                    <a:srgbClr val="B8D59B"/>
                  </a:gs>
                  <a:gs pos="38000">
                    <a:srgbClr val="3B4A1E"/>
                  </a:gs>
                  <a:gs pos="93000">
                    <a:srgbClr val="0A3509">
                      <a:lumMod val="63000"/>
                    </a:srgbClr>
                  </a:gs>
                </a:gsLst>
                <a:lin ang="8100000" scaled="1"/>
              </a:gra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227921" y="148022"/>
                <a:ext cx="2182060" cy="2962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35137" tIns="27940" rIns="27940" bIns="27940" numCol="1" spcCol="1270" anchor="ctr" anchorCtr="0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>
                    <a:solidFill>
                      <a:prstClr val="white"/>
                    </a:solidFill>
                    <a:latin typeface="Adobe Caslon Pro" pitchFamily="18" charset="0"/>
                  </a:rPr>
                  <a:t>  Fund</a:t>
                </a: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2209800" y="1081929"/>
              <a:ext cx="756385" cy="758264"/>
            </a:xfrm>
            <a:prstGeom prst="ellipse">
              <a:avLst/>
            </a:prstGeom>
            <a:ln>
              <a:solidFill>
                <a:srgbClr val="3B4A1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Rectangle 3"/>
          <p:cNvSpPr/>
          <p:nvPr/>
        </p:nvSpPr>
        <p:spPr>
          <a:xfrm>
            <a:off x="2269465" y="1981199"/>
            <a:ext cx="4095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dobe Caslon Pro" pitchFamily="18" charset="0"/>
              </a:rPr>
              <a:t>XX</a:t>
            </a:r>
            <a:r>
              <a:rPr lang="en-US" dirty="0">
                <a:solidFill>
                  <a:prstClr val="black"/>
                </a:solidFill>
                <a:latin typeface="Adobe Caslon Pro" pitchFamily="18" charset="0"/>
              </a:rPr>
              <a:t>-XXXX-XXXX-XXXXXX-XXXXX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EB509C9-6C1B-4055-A0AF-68AE01B40525}"/>
              </a:ext>
            </a:extLst>
          </p:cNvPr>
          <p:cNvGrpSpPr/>
          <p:nvPr/>
        </p:nvGrpSpPr>
        <p:grpSpPr>
          <a:xfrm>
            <a:off x="7081075" y="5309952"/>
            <a:ext cx="1571625" cy="1171570"/>
            <a:chOff x="6827737" y="5190745"/>
            <a:chExt cx="1571625" cy="1171570"/>
          </a:xfrm>
        </p:grpSpPr>
        <p:pic>
          <p:nvPicPr>
            <p:cNvPr id="18" name="Picture 4" descr="MJC Science Community Center - Project Detail - LP Consulting Engineers">
              <a:extLst>
                <a:ext uri="{FF2B5EF4-FFF2-40B4-BE49-F238E27FC236}">
                  <a16:creationId xmlns:a16="http://schemas.microsoft.com/office/drawing/2014/main" id="{02E48DEB-6606-42D4-A09C-675FB92A56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7737" y="5190745"/>
              <a:ext cx="1571625" cy="880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037C43-BBC1-40EC-8DF5-FE5FA87E3185}"/>
                </a:ext>
              </a:extLst>
            </p:cNvPr>
            <p:cNvSpPr txBox="1"/>
            <p:nvPr/>
          </p:nvSpPr>
          <p:spPr>
            <a:xfrm>
              <a:off x="7003949" y="6116094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Modesto Jr. College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72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8" y="1512332"/>
            <a:ext cx="767715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accounts used by YCCD are, in effect, a combination of several distinct accounting entities functioning independently of each other.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Separate funds are required to have separate and distinct accounts for accounting purposes.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Fund Code comes from the State Budget and Accounting Manual (BAM)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926B9-A689-47EF-92A4-C2CB2FBC23C2}"/>
              </a:ext>
            </a:extLst>
          </p:cNvPr>
          <p:cNvSpPr txBox="1"/>
          <p:nvPr/>
        </p:nvSpPr>
        <p:spPr>
          <a:xfrm>
            <a:off x="1527111" y="3511487"/>
            <a:ext cx="49336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 – General Unrestricted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Funds</a:t>
            </a:r>
          </a:p>
          <a:p>
            <a:r>
              <a:rPr lang="en-US" dirty="0"/>
              <a:t>12 – General Restricted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Grants and Co-Curricular Accounts</a:t>
            </a:r>
          </a:p>
          <a:p>
            <a:r>
              <a:rPr lang="en-US" dirty="0"/>
              <a:t>34 – MJC Agriculture</a:t>
            </a:r>
          </a:p>
          <a:p>
            <a:r>
              <a:rPr lang="en-US" dirty="0"/>
              <a:t>82 – Columbia College Student Representation Fee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DF6E52-C8DB-4F4C-A635-C7FDC5B88AFB}"/>
              </a:ext>
            </a:extLst>
          </p:cNvPr>
          <p:cNvSpPr/>
          <p:nvPr/>
        </p:nvSpPr>
        <p:spPr>
          <a:xfrm>
            <a:off x="2209800" y="746001"/>
            <a:ext cx="4095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dobe Caslon Pro" pitchFamily="18" charset="0"/>
              </a:rPr>
              <a:t>XX</a:t>
            </a:r>
            <a:r>
              <a:rPr lang="en-US" dirty="0">
                <a:solidFill>
                  <a:prstClr val="black"/>
                </a:solidFill>
                <a:latin typeface="Adobe Caslon Pro" pitchFamily="18" charset="0"/>
              </a:rPr>
              <a:t>-XXXX-XXXX-XXXXXX-XXXXX</a:t>
            </a:r>
          </a:p>
        </p:txBody>
      </p:sp>
    </p:spTree>
    <p:extLst>
      <p:ext uri="{BB962C8B-B14F-4D97-AF65-F5344CB8AC3E}">
        <p14:creationId xmlns:p14="http://schemas.microsoft.com/office/powerpoint/2010/main" val="186076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8" y="1512332"/>
            <a:ext cx="767715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main use of the subfund component in the account number is to separate one restricted grant/program from another for tracking and reporting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first digit in the subfund represents the source of revenue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0 is for Unrestricted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is for Local: Contract 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and 3 are for Co-Curricular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4 is for Local 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 is for State Grants &amp; Categorical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 is for State Capital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 is for State Scheduled 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 is for Federal 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9 is for GO Bond Projects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98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Subfund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69D6B-D13A-4C2D-94A1-7CF28B82BF0A}"/>
              </a:ext>
            </a:extLst>
          </p:cNvPr>
          <p:cNvSpPr/>
          <p:nvPr/>
        </p:nvSpPr>
        <p:spPr>
          <a:xfrm>
            <a:off x="2136398" y="742891"/>
            <a:ext cx="433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-XXXX-XXXXXX-XXXXX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82AEB-3722-4DD2-8FDB-91F281AB27C9}"/>
              </a:ext>
            </a:extLst>
          </p:cNvPr>
          <p:cNvSpPr txBox="1"/>
          <p:nvPr/>
        </p:nvSpPr>
        <p:spPr>
          <a:xfrm>
            <a:off x="846280" y="5257800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557875-E1D4-4C2D-A312-7E27BE977EEB}"/>
              </a:ext>
            </a:extLst>
          </p:cNvPr>
          <p:cNvSpPr txBox="1"/>
          <p:nvPr/>
        </p:nvSpPr>
        <p:spPr>
          <a:xfrm>
            <a:off x="2044263" y="5257800"/>
            <a:ext cx="4146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5060 – Student Equity &amp; Achievement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Begins with a 5 so it is a State Grant</a:t>
            </a:r>
          </a:p>
          <a:p>
            <a:r>
              <a:rPr lang="en-US" dirty="0"/>
              <a:t>8270 – Work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Begins with an 8 so it is a Federal Grant</a:t>
            </a:r>
          </a:p>
        </p:txBody>
      </p:sp>
    </p:spTree>
    <p:extLst>
      <p:ext uri="{BB962C8B-B14F-4D97-AF65-F5344CB8AC3E}">
        <p14:creationId xmlns:p14="http://schemas.microsoft.com/office/powerpoint/2010/main" val="38690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8" y="1512332"/>
            <a:ext cx="76771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first digit in the responsibility code represents the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– Modesto Junior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– Columbia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 – Central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 – Central Services on MJC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 – Central Services on Columbia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296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Location/Responsibility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6FCD01-0AF8-4D66-937E-49299FC36E0F}"/>
              </a:ext>
            </a:extLst>
          </p:cNvPr>
          <p:cNvSpPr/>
          <p:nvPr/>
        </p:nvSpPr>
        <p:spPr>
          <a:xfrm>
            <a:off x="2209800" y="671574"/>
            <a:ext cx="433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dobe Caslon Pro" pitchFamily="18" charset="0"/>
              </a:rPr>
              <a:t>XX-XXXX-</a:t>
            </a:r>
            <a:r>
              <a:rPr lang="en-US" sz="3200" dirty="0">
                <a:solidFill>
                  <a:srgbClr val="FF0000"/>
                </a:solidFill>
                <a:latin typeface="Adobe Caslon Pro" pitchFamily="18" charset="0"/>
              </a:rPr>
              <a:t>XXXX</a:t>
            </a:r>
            <a:r>
              <a:rPr lang="en-US" dirty="0">
                <a:solidFill>
                  <a:prstClr val="black"/>
                </a:solidFill>
                <a:latin typeface="Adobe Caslon Pro" pitchFamily="18" charset="0"/>
              </a:rPr>
              <a:t>-XXXXXX-XXXXX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C7ABC-A2E7-4AE1-AA93-8C1FE6A4B6C4}"/>
              </a:ext>
            </a:extLst>
          </p:cNvPr>
          <p:cNvSpPr txBox="1"/>
          <p:nvPr/>
        </p:nvSpPr>
        <p:spPr>
          <a:xfrm>
            <a:off x="846280" y="3415530"/>
            <a:ext cx="66391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last three digits in the Responsibility Code represent the Division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x1XX = District Administration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x2XX = Fiscal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x3XX = Human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x4XX = Educational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x5XX = College Administration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x6XX = MJC Instruction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x7XX = CC Instruction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x8XX = Instructional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x9XX = Student Services</a:t>
            </a:r>
          </a:p>
        </p:txBody>
      </p:sp>
    </p:spTree>
    <p:extLst>
      <p:ext uri="{BB962C8B-B14F-4D97-AF65-F5344CB8AC3E}">
        <p14:creationId xmlns:p14="http://schemas.microsoft.com/office/powerpoint/2010/main" val="426279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8" y="1512332"/>
            <a:ext cx="7677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Defined by the State Budget and Accounting Manual (BAM)</a:t>
            </a:r>
          </a:p>
          <a:p>
            <a:r>
              <a:rPr lang="en-US" dirty="0"/>
              <a:t>Also known as the TOPS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Activity Code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C7ABC-A2E7-4AE1-AA93-8C1FE6A4B6C4}"/>
              </a:ext>
            </a:extLst>
          </p:cNvPr>
          <p:cNvSpPr txBox="1"/>
          <p:nvPr/>
        </p:nvSpPr>
        <p:spPr>
          <a:xfrm>
            <a:off x="762000" y="2286000"/>
            <a:ext cx="663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first digit represents the type of activity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0-5 are for Instructional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6-7 are for Administrative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8-9 are for other uses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A7A3DF-A803-438E-92A1-08E7C2CF1C3A}"/>
              </a:ext>
            </a:extLst>
          </p:cNvPr>
          <p:cNvSpPr/>
          <p:nvPr/>
        </p:nvSpPr>
        <p:spPr>
          <a:xfrm>
            <a:off x="2034408" y="643582"/>
            <a:ext cx="4581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XX-XXXX-XXXX-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XXXXXX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-XXXXX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09CFA-3E2A-40A7-A542-3E8E258E5BD7}"/>
              </a:ext>
            </a:extLst>
          </p:cNvPr>
          <p:cNvSpPr txBox="1"/>
          <p:nvPr/>
        </p:nvSpPr>
        <p:spPr>
          <a:xfrm>
            <a:off x="762000" y="3613666"/>
            <a:ext cx="6639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first two digits together represents the discipline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Examples:	15xxxx is for Humanities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		20xxxx is for Psychology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		63xxxx is for Student Counseling</a:t>
            </a:r>
          </a:p>
        </p:txBody>
      </p:sp>
    </p:spTree>
    <p:extLst>
      <p:ext uri="{BB962C8B-B14F-4D97-AF65-F5344CB8AC3E}">
        <p14:creationId xmlns:p14="http://schemas.microsoft.com/office/powerpoint/2010/main" val="125109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Object Code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C7ABC-A2E7-4AE1-AA93-8C1FE6A4B6C4}"/>
              </a:ext>
            </a:extLst>
          </p:cNvPr>
          <p:cNvSpPr txBox="1"/>
          <p:nvPr/>
        </p:nvSpPr>
        <p:spPr>
          <a:xfrm>
            <a:off x="880492" y="1628629"/>
            <a:ext cx="6639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first digit represents the Object Classification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1xxxx – Assets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2xxxx – Liabilities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3xxxx – Fund Balance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4xxxx – Revenue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5xxxx – Expenditures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6xxxx – Purchases/Cost of Goods Sold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09CFA-3E2A-40A7-A542-3E8E258E5BD7}"/>
              </a:ext>
            </a:extLst>
          </p:cNvPr>
          <p:cNvSpPr txBox="1"/>
          <p:nvPr/>
        </p:nvSpPr>
        <p:spPr>
          <a:xfrm>
            <a:off x="654337" y="3788152"/>
            <a:ext cx="719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Fund 11 – Unrestricted Accounts normally Deal with Expenditures only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Fund 12 – Restricted Accounts can have Fund Balances, Revenue and Expenditure accounts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240EE8-BA67-40C1-8195-CFFA61F45CB7}"/>
              </a:ext>
            </a:extLst>
          </p:cNvPr>
          <p:cNvSpPr/>
          <p:nvPr/>
        </p:nvSpPr>
        <p:spPr>
          <a:xfrm>
            <a:off x="2020412" y="661083"/>
            <a:ext cx="4459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XX-XXXX-XXXX-XXXXXX-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98A83A-339B-49A6-AA8A-90C9515491E7}"/>
              </a:ext>
            </a:extLst>
          </p:cNvPr>
          <p:cNvSpPr txBox="1"/>
          <p:nvPr/>
        </p:nvSpPr>
        <p:spPr>
          <a:xfrm>
            <a:off x="831120" y="4827779"/>
            <a:ext cx="6196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19160 – Accounts Receivable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Shows the balance of unpaid invoices</a:t>
            </a:r>
          </a:p>
          <a:p>
            <a:r>
              <a:rPr lang="en-US" dirty="0"/>
              <a:t>39710 – Carryover Fund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Unspent funds from prior year carried into the following year</a:t>
            </a:r>
          </a:p>
        </p:txBody>
      </p:sp>
    </p:spTree>
    <p:extLst>
      <p:ext uri="{BB962C8B-B14F-4D97-AF65-F5344CB8AC3E}">
        <p14:creationId xmlns:p14="http://schemas.microsoft.com/office/powerpoint/2010/main" val="192245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710" y="274250"/>
            <a:ext cx="5369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Account Number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7D2B-04AA-4C8E-943E-B4BD1AD60422}"/>
              </a:ext>
            </a:extLst>
          </p:cNvPr>
          <p:cNvSpPr txBox="1"/>
          <p:nvPr/>
        </p:nvSpPr>
        <p:spPr>
          <a:xfrm>
            <a:off x="933448" y="1512332"/>
            <a:ext cx="767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Revenue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363DD-C6C6-46A9-A8A5-89E99FFE6416}"/>
              </a:ext>
            </a:extLst>
          </p:cNvPr>
          <p:cNvSpPr txBox="1"/>
          <p:nvPr/>
        </p:nvSpPr>
        <p:spPr>
          <a:xfrm>
            <a:off x="846280" y="11430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Object Code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C7ABC-A2E7-4AE1-AA93-8C1FE6A4B6C4}"/>
              </a:ext>
            </a:extLst>
          </p:cNvPr>
          <p:cNvSpPr txBox="1"/>
          <p:nvPr/>
        </p:nvSpPr>
        <p:spPr>
          <a:xfrm>
            <a:off x="1522106" y="1796307"/>
            <a:ext cx="6639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first three digits represents the source of funds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481xx – Federal Funds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486xx – State Funds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488xx – Local Funds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489xx – Other Financial Sources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240EE8-BA67-40C1-8195-CFFA61F45CB7}"/>
              </a:ext>
            </a:extLst>
          </p:cNvPr>
          <p:cNvSpPr/>
          <p:nvPr/>
        </p:nvSpPr>
        <p:spPr>
          <a:xfrm>
            <a:off x="2020412" y="661083"/>
            <a:ext cx="4459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XX-XXXX-XXXX-XXXXXX-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XXXXX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EDA9D3-F329-499F-9599-BA604DA5A5AD}"/>
              </a:ext>
            </a:extLst>
          </p:cNvPr>
          <p:cNvSpPr txBox="1"/>
          <p:nvPr/>
        </p:nvSpPr>
        <p:spPr>
          <a:xfrm>
            <a:off x="1522106" y="3538002"/>
            <a:ext cx="663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The first two digits represents Classification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51xxx – Academic Certificated Salaries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52xxx – Classified Salaries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53xxx – Employee Benefits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54xxx – Supplies and Materials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55xxx – Other Operating Expenses &amp;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56xxx – Capital Outlay (Equipment)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57xxx – Other Outgo (e.g. Scholarships)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964B65-E303-4671-9272-CC5D2D861505}"/>
              </a:ext>
            </a:extLst>
          </p:cNvPr>
          <p:cNvSpPr txBox="1"/>
          <p:nvPr/>
        </p:nvSpPr>
        <p:spPr>
          <a:xfrm>
            <a:off x="933447" y="3168670"/>
            <a:ext cx="767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Expenditures</a:t>
            </a:r>
          </a:p>
        </p:txBody>
      </p:sp>
    </p:spTree>
    <p:extLst>
      <p:ext uri="{BB962C8B-B14F-4D97-AF65-F5344CB8AC3E}">
        <p14:creationId xmlns:p14="http://schemas.microsoft.com/office/powerpoint/2010/main" val="87903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677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Caslon Pro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Modesto Junior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Salazar</dc:creator>
  <cp:lastModifiedBy>Jeremy Salazar</cp:lastModifiedBy>
  <cp:revision>349</cp:revision>
  <dcterms:created xsi:type="dcterms:W3CDTF">2011-11-17T20:35:04Z</dcterms:created>
  <dcterms:modified xsi:type="dcterms:W3CDTF">2024-01-20T00:55:40Z</dcterms:modified>
</cp:coreProperties>
</file>