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24"/>
  </p:notesMasterIdLst>
  <p:handoutMasterIdLst>
    <p:handoutMasterId r:id="rId25"/>
  </p:handoutMasterIdLst>
  <p:sldIdLst>
    <p:sldId id="324" r:id="rId2"/>
    <p:sldId id="325" r:id="rId3"/>
    <p:sldId id="356" r:id="rId4"/>
    <p:sldId id="355" r:id="rId5"/>
    <p:sldId id="359" r:id="rId6"/>
    <p:sldId id="360" r:id="rId7"/>
    <p:sldId id="357" r:id="rId8"/>
    <p:sldId id="361" r:id="rId9"/>
    <p:sldId id="365" r:id="rId10"/>
    <p:sldId id="358" r:id="rId11"/>
    <p:sldId id="362" r:id="rId12"/>
    <p:sldId id="363" r:id="rId13"/>
    <p:sldId id="364" r:id="rId14"/>
    <p:sldId id="349" r:id="rId15"/>
    <p:sldId id="350" r:id="rId16"/>
    <p:sldId id="371" r:id="rId17"/>
    <p:sldId id="366" r:id="rId18"/>
    <p:sldId id="369" r:id="rId19"/>
    <p:sldId id="372" r:id="rId20"/>
    <p:sldId id="368" r:id="rId21"/>
    <p:sldId id="367" r:id="rId22"/>
    <p:sldId id="370" r:id="rId2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51E63-E18F-41E2-951F-EFB77B395D98}">
          <p14:sldIdLst>
            <p14:sldId id="324"/>
            <p14:sldId id="325"/>
            <p14:sldId id="356"/>
            <p14:sldId id="355"/>
            <p14:sldId id="359"/>
            <p14:sldId id="360"/>
            <p14:sldId id="357"/>
            <p14:sldId id="361"/>
            <p14:sldId id="365"/>
            <p14:sldId id="358"/>
            <p14:sldId id="362"/>
            <p14:sldId id="363"/>
            <p14:sldId id="364"/>
            <p14:sldId id="349"/>
            <p14:sldId id="350"/>
            <p14:sldId id="371"/>
            <p14:sldId id="366"/>
            <p14:sldId id="369"/>
            <p14:sldId id="372"/>
            <p14:sldId id="368"/>
            <p14:sldId id="367"/>
            <p14:sldId id="3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114FCB"/>
    <a:srgbClr val="FDE4CF"/>
    <a:srgbClr val="006666"/>
    <a:srgbClr val="009999"/>
    <a:srgbClr val="0099CC"/>
    <a:srgbClr val="33CCCC"/>
    <a:srgbClr val="008080"/>
    <a:srgbClr val="0099FF"/>
    <a:srgbClr val="6D11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761" autoAdjust="0"/>
  </p:normalViewPr>
  <p:slideViewPr>
    <p:cSldViewPr>
      <p:cViewPr varScale="1">
        <p:scale>
          <a:sx n="115" d="100"/>
          <a:sy n="115" d="100"/>
        </p:scale>
        <p:origin x="1410" y="108"/>
      </p:cViewPr>
      <p:guideLst>
        <p:guide orient="horz" pos="2160"/>
        <p:guide pos="2880"/>
      </p:guideLst>
    </p:cSldViewPr>
  </p:slideViewPr>
  <p:outlineViewPr>
    <p:cViewPr>
      <p:scale>
        <a:sx n="33" d="100"/>
        <a:sy n="33" d="100"/>
      </p:scale>
      <p:origin x="54" y="769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2001" cy="461193"/>
          </a:xfrm>
          <a:prstGeom prst="rect">
            <a:avLst/>
          </a:prstGeom>
        </p:spPr>
        <p:txBody>
          <a:bodyPr vert="horz" lIns="87486" tIns="43743" rIns="87486" bIns="43743" rtlCol="0"/>
          <a:lstStyle>
            <a:lvl1pPr algn="l">
              <a:defRPr sz="1200"/>
            </a:lvl1pPr>
          </a:lstStyle>
          <a:p>
            <a:endParaRPr lang="en-US"/>
          </a:p>
        </p:txBody>
      </p:sp>
      <p:sp>
        <p:nvSpPr>
          <p:cNvPr id="3" name="Date Placeholder 2"/>
          <p:cNvSpPr>
            <a:spLocks noGrp="1"/>
          </p:cNvSpPr>
          <p:nvPr>
            <p:ph type="dt" sz="quarter" idx="1"/>
          </p:nvPr>
        </p:nvSpPr>
        <p:spPr>
          <a:xfrm>
            <a:off x="3936568" y="1"/>
            <a:ext cx="3012001" cy="461193"/>
          </a:xfrm>
          <a:prstGeom prst="rect">
            <a:avLst/>
          </a:prstGeom>
        </p:spPr>
        <p:txBody>
          <a:bodyPr vert="horz" lIns="87486" tIns="43743" rIns="87486" bIns="43743" rtlCol="0"/>
          <a:lstStyle>
            <a:lvl1pPr algn="r">
              <a:defRPr sz="1200"/>
            </a:lvl1pPr>
          </a:lstStyle>
          <a:p>
            <a:fld id="{0A234040-27A1-4973-88E0-785CC99A6874}" type="datetimeFigureOut">
              <a:rPr lang="en-US" smtClean="0"/>
              <a:t>12/19/2016</a:t>
            </a:fld>
            <a:endParaRPr lang="en-US"/>
          </a:p>
        </p:txBody>
      </p:sp>
      <p:sp>
        <p:nvSpPr>
          <p:cNvPr id="4" name="Footer Placeholder 3"/>
          <p:cNvSpPr>
            <a:spLocks noGrp="1"/>
          </p:cNvSpPr>
          <p:nvPr>
            <p:ph type="ftr" sz="quarter" idx="2"/>
          </p:nvPr>
        </p:nvSpPr>
        <p:spPr>
          <a:xfrm>
            <a:off x="1" y="8773357"/>
            <a:ext cx="3012001" cy="461193"/>
          </a:xfrm>
          <a:prstGeom prst="rect">
            <a:avLst/>
          </a:prstGeom>
        </p:spPr>
        <p:txBody>
          <a:bodyPr vert="horz" lIns="87486" tIns="43743" rIns="87486" bIns="43743" rtlCol="0" anchor="b"/>
          <a:lstStyle>
            <a:lvl1pPr algn="l">
              <a:defRPr sz="1200"/>
            </a:lvl1pPr>
          </a:lstStyle>
          <a:p>
            <a:endParaRPr lang="en-US"/>
          </a:p>
        </p:txBody>
      </p:sp>
      <p:sp>
        <p:nvSpPr>
          <p:cNvPr id="5" name="Slide Number Placeholder 4"/>
          <p:cNvSpPr>
            <a:spLocks noGrp="1"/>
          </p:cNvSpPr>
          <p:nvPr>
            <p:ph type="sldNum" sz="quarter" idx="3"/>
          </p:nvPr>
        </p:nvSpPr>
        <p:spPr>
          <a:xfrm>
            <a:off x="3936568" y="8773357"/>
            <a:ext cx="3012001" cy="461193"/>
          </a:xfrm>
          <a:prstGeom prst="rect">
            <a:avLst/>
          </a:prstGeom>
        </p:spPr>
        <p:txBody>
          <a:bodyPr vert="horz" lIns="87486" tIns="43743" rIns="87486" bIns="43743" rtlCol="0" anchor="b"/>
          <a:lstStyle>
            <a:lvl1pPr algn="r">
              <a:defRPr sz="1200"/>
            </a:lvl1pPr>
          </a:lstStyle>
          <a:p>
            <a:fld id="{11BF287E-FBB1-4B12-9C04-037B520FCB8A}" type="slidenum">
              <a:rPr lang="en-US" smtClean="0"/>
              <a:t>‹#›</a:t>
            </a:fld>
            <a:endParaRPr lang="en-US"/>
          </a:p>
        </p:txBody>
      </p:sp>
    </p:spTree>
    <p:extLst>
      <p:ext uri="{BB962C8B-B14F-4D97-AF65-F5344CB8AC3E}">
        <p14:creationId xmlns:p14="http://schemas.microsoft.com/office/powerpoint/2010/main" val="42939642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12226" cy="461172"/>
          </a:xfrm>
          <a:prstGeom prst="rect">
            <a:avLst/>
          </a:prstGeom>
        </p:spPr>
        <p:txBody>
          <a:bodyPr vert="horz" lIns="90957" tIns="45478" rIns="90957" bIns="45478" rtlCol="0"/>
          <a:lstStyle>
            <a:lvl1pPr algn="l">
              <a:defRPr sz="1200"/>
            </a:lvl1pPr>
          </a:lstStyle>
          <a:p>
            <a:endParaRPr lang="en-US"/>
          </a:p>
        </p:txBody>
      </p:sp>
      <p:sp>
        <p:nvSpPr>
          <p:cNvPr id="3" name="Date Placeholder 2"/>
          <p:cNvSpPr>
            <a:spLocks noGrp="1"/>
          </p:cNvSpPr>
          <p:nvPr>
            <p:ph type="dt" idx="1"/>
          </p:nvPr>
        </p:nvSpPr>
        <p:spPr>
          <a:xfrm>
            <a:off x="3936271" y="0"/>
            <a:ext cx="3012226" cy="461172"/>
          </a:xfrm>
          <a:prstGeom prst="rect">
            <a:avLst/>
          </a:prstGeom>
        </p:spPr>
        <p:txBody>
          <a:bodyPr vert="horz" lIns="90957" tIns="45478" rIns="90957" bIns="45478" rtlCol="0"/>
          <a:lstStyle>
            <a:lvl1pPr algn="r">
              <a:defRPr sz="1200"/>
            </a:lvl1pPr>
          </a:lstStyle>
          <a:p>
            <a:fld id="{B2A9DFB7-D674-4041-8EDF-F6315705AA48}" type="datetimeFigureOut">
              <a:rPr lang="en-US" smtClean="0"/>
              <a:t>12/19/2016</a:t>
            </a:fld>
            <a:endParaRPr lang="en-US"/>
          </a:p>
        </p:txBody>
      </p:sp>
      <p:sp>
        <p:nvSpPr>
          <p:cNvPr id="4" name="Slide Image Placeholder 3"/>
          <p:cNvSpPr>
            <a:spLocks noGrp="1" noRot="1" noChangeAspect="1"/>
          </p:cNvSpPr>
          <p:nvPr>
            <p:ph type="sldImg" idx="2"/>
          </p:nvPr>
        </p:nvSpPr>
        <p:spPr>
          <a:xfrm>
            <a:off x="1166813" y="693738"/>
            <a:ext cx="4616450" cy="3462337"/>
          </a:xfrm>
          <a:prstGeom prst="rect">
            <a:avLst/>
          </a:prstGeom>
          <a:noFill/>
          <a:ln w="12700">
            <a:solidFill>
              <a:prstClr val="black"/>
            </a:solidFill>
          </a:ln>
        </p:spPr>
        <p:txBody>
          <a:bodyPr vert="horz" lIns="90957" tIns="45478" rIns="90957" bIns="45478" rtlCol="0" anchor="ctr"/>
          <a:lstStyle/>
          <a:p>
            <a:endParaRPr lang="en-US"/>
          </a:p>
        </p:txBody>
      </p:sp>
      <p:sp>
        <p:nvSpPr>
          <p:cNvPr id="5" name="Notes Placeholder 4"/>
          <p:cNvSpPr>
            <a:spLocks noGrp="1"/>
          </p:cNvSpPr>
          <p:nvPr>
            <p:ph type="body" sz="quarter" idx="3"/>
          </p:nvPr>
        </p:nvSpPr>
        <p:spPr>
          <a:xfrm>
            <a:off x="695008" y="4387452"/>
            <a:ext cx="5560060" cy="4155288"/>
          </a:xfrm>
          <a:prstGeom prst="rect">
            <a:avLst/>
          </a:prstGeom>
        </p:spPr>
        <p:txBody>
          <a:bodyPr vert="horz" lIns="90957" tIns="45478" rIns="90957" bIns="45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773325"/>
            <a:ext cx="3012226" cy="461172"/>
          </a:xfrm>
          <a:prstGeom prst="rect">
            <a:avLst/>
          </a:prstGeom>
        </p:spPr>
        <p:txBody>
          <a:bodyPr vert="horz" lIns="90957" tIns="45478" rIns="90957" bIns="45478" rtlCol="0" anchor="b"/>
          <a:lstStyle>
            <a:lvl1pPr algn="l">
              <a:defRPr sz="1200"/>
            </a:lvl1pPr>
          </a:lstStyle>
          <a:p>
            <a:endParaRPr lang="en-US"/>
          </a:p>
        </p:txBody>
      </p:sp>
      <p:sp>
        <p:nvSpPr>
          <p:cNvPr id="7" name="Slide Number Placeholder 6"/>
          <p:cNvSpPr>
            <a:spLocks noGrp="1"/>
          </p:cNvSpPr>
          <p:nvPr>
            <p:ph type="sldNum" sz="quarter" idx="5"/>
          </p:nvPr>
        </p:nvSpPr>
        <p:spPr>
          <a:xfrm>
            <a:off x="3936271" y="8773325"/>
            <a:ext cx="3012226" cy="461172"/>
          </a:xfrm>
          <a:prstGeom prst="rect">
            <a:avLst/>
          </a:prstGeom>
        </p:spPr>
        <p:txBody>
          <a:bodyPr vert="horz" lIns="90957" tIns="45478" rIns="90957" bIns="45478" rtlCol="0" anchor="b"/>
          <a:lstStyle>
            <a:lvl1pPr algn="r">
              <a:defRPr sz="1200"/>
            </a:lvl1pPr>
          </a:lstStyle>
          <a:p>
            <a:fld id="{942D62E6-AB41-4B89-9B14-77F8BCC9BB3A}" type="slidenum">
              <a:rPr lang="en-US" smtClean="0"/>
              <a:t>‹#›</a:t>
            </a:fld>
            <a:endParaRPr lang="en-US"/>
          </a:p>
        </p:txBody>
      </p:sp>
    </p:spTree>
    <p:extLst>
      <p:ext uri="{BB962C8B-B14F-4D97-AF65-F5344CB8AC3E}">
        <p14:creationId xmlns:p14="http://schemas.microsoft.com/office/powerpoint/2010/main" val="4018175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2D62E6-AB41-4B89-9B14-77F8BCC9BB3A}" type="slidenum">
              <a:rPr lang="en-US" smtClean="0"/>
              <a:t>1</a:t>
            </a:fld>
            <a:endParaRPr lang="en-US"/>
          </a:p>
        </p:txBody>
      </p:sp>
    </p:spTree>
    <p:extLst>
      <p:ext uri="{BB962C8B-B14F-4D97-AF65-F5344CB8AC3E}">
        <p14:creationId xmlns:p14="http://schemas.microsoft.com/office/powerpoint/2010/main" val="315646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171E482-F2C9-494E-8573-D4868EBCAA30}" type="datetime2">
              <a:rPr lang="en-US" smtClean="0"/>
              <a:t>Monday, December 19,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257EB5-FF67-40CA-8701-27A8079A14EF}" type="datetime2">
              <a:rPr lang="en-US" smtClean="0"/>
              <a:t>Monday, December 19,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626C22-FC78-49EC-970F-DCDB39C97D0B}" type="datetime2">
              <a:rPr lang="en-US" smtClean="0"/>
              <a:t>Monday, December 19,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fld id="{02D94D8B-ED44-4414-BC07-28ED88D47E91}" type="datetime1">
              <a:rPr lang="en-US" altLang="en-US"/>
              <a:pPr>
                <a:defRPr/>
              </a:pPr>
              <a:t>12/19/2016</a:t>
            </a:fld>
            <a:endParaRPr lang="en-US" altLang="en-US" dirty="0"/>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242AB92F-75AF-4BBA-ADF9-F2DC04A7A920}" type="slidenum">
              <a:rPr lang="en-US" altLang="en-US"/>
              <a:pPr>
                <a:defRPr/>
              </a:pPr>
              <a:t>‹#›</a:t>
            </a:fld>
            <a:endParaRPr lang="en-US" altLang="en-US" dirty="0"/>
          </a:p>
        </p:txBody>
      </p:sp>
    </p:spTree>
    <p:extLst>
      <p:ext uri="{BB962C8B-B14F-4D97-AF65-F5344CB8AC3E}">
        <p14:creationId xmlns:p14="http://schemas.microsoft.com/office/powerpoint/2010/main" val="394915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18F62B-888E-4ADC-87A6-8EE5BD355146}" type="datetime2">
              <a:rPr lang="en-US" smtClean="0"/>
              <a:t>Monday, December 19,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066AB5-603A-42E0-8F70-82812F4DC5E3}" type="datetime2">
              <a:rPr lang="en-US" smtClean="0"/>
              <a:t>Monday, December 19,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41F39FE-8E5F-4400-900C-DFA88D980825}" type="datetime2">
              <a:rPr lang="en-US" smtClean="0"/>
              <a:t>Monday, December 19,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4D00415-8EF3-4A74-8039-2529196E85D9}" type="datetime2">
              <a:rPr lang="en-US" smtClean="0"/>
              <a:t>Monday, December 19, 2016</a:t>
            </a:fld>
            <a:endParaRPr lang="en-US" dirty="0"/>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83A4A4-3F01-450D-9953-CF64D5DE55D2}" type="datetime2">
              <a:rPr lang="en-US" smtClean="0"/>
              <a:t>Monday, December 19, 2016</a:t>
            </a:fld>
            <a:endParaRPr lang="en-US" dirty="0"/>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941A9-3E80-4F88-8D77-EDB08D8C5346}" type="datetime2">
              <a:rPr lang="en-US" smtClean="0"/>
              <a:t>Monday, December 19, 2016</a:t>
            </a:fld>
            <a:endParaRPr lang="en-US" dirty="0"/>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753654-2955-47DB-AC14-FDF2EE662B93}" type="datetime2">
              <a:rPr lang="en-US" smtClean="0"/>
              <a:t>Monday, December 19,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F8B55B-64E1-47DF-A615-9E7A34A8BBE2}" type="datetime2">
              <a:rPr lang="en-US" smtClean="0"/>
              <a:t>Monday, December 19,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43B6CFA5-6C1A-466C-82C9-2913AAD9D4F7}" type="datetime2">
              <a:rPr lang="en-US" smtClean="0"/>
              <a:t>Monday, December 19, 2016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ahealthadvocates.org/hicap/stanislaus/" TargetMode="External"/><Relationship Id="rId2" Type="http://schemas.openxmlformats.org/officeDocument/2006/relationships/hyperlink" Target="http://www.medicare.gov/medicare-and-you/medicare-and-you.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371600"/>
            <a:ext cx="8295152" cy="1927225"/>
          </a:xfrm>
        </p:spPr>
        <p:txBody>
          <a:bodyPr/>
          <a:lstStyle/>
          <a:p>
            <a:r>
              <a:rPr lang="en-US" sz="3200" b="1" dirty="0" smtClean="0"/>
              <a:t>Retiree Health benefit Plan Options</a:t>
            </a:r>
            <a:endParaRPr lang="en-US" sz="4000" dirty="0"/>
          </a:p>
        </p:txBody>
      </p:sp>
      <p:sp>
        <p:nvSpPr>
          <p:cNvPr id="6" name="Subtitle 5"/>
          <p:cNvSpPr>
            <a:spLocks noGrp="1"/>
          </p:cNvSpPr>
          <p:nvPr>
            <p:ph type="subTitle" idx="1"/>
          </p:nvPr>
        </p:nvSpPr>
        <p:spPr>
          <a:xfrm>
            <a:off x="685800" y="3505200"/>
            <a:ext cx="6400800" cy="2133600"/>
          </a:xfrm>
        </p:spPr>
        <p:txBody>
          <a:bodyPr>
            <a:normAutofit/>
          </a:bodyPr>
          <a:lstStyle/>
          <a:p>
            <a:r>
              <a:rPr lang="en-US" dirty="0" smtClean="0"/>
              <a:t>Yosemite Community College District</a:t>
            </a:r>
          </a:p>
          <a:p>
            <a:r>
              <a:rPr lang="en-US" dirty="0" smtClean="0"/>
              <a:t>November 15, 2016</a:t>
            </a:r>
          </a:p>
          <a:p>
            <a:endParaRPr lang="en-US" dirty="0"/>
          </a:p>
          <a:p>
            <a:r>
              <a:rPr lang="en-US" sz="1800" dirty="0" smtClean="0"/>
              <a:t>Presented by: Lola Nickell &amp; Bobbie Wellwood – SISC</a:t>
            </a:r>
          </a:p>
          <a:p>
            <a:r>
              <a:rPr lang="en-US" sz="1800" dirty="0" smtClean="0"/>
              <a:t>		</a:t>
            </a:r>
          </a:p>
        </p:txBody>
      </p:sp>
      <p:pic>
        <p:nvPicPr>
          <p:cNvPr id="7" name="Picture 2" descr="G:\HEALTH\GENERAL\Logos\SISC Logo\New SISC Blue_Gray\SISC-II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5863" y="446714"/>
            <a:ext cx="2695089"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6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sz="2800" dirty="0"/>
              <a:t>Section II: Overview of  Plan Options</a:t>
            </a:r>
            <a:r>
              <a:rPr lang="en-US" sz="2800" dirty="0" smtClean="0"/>
              <a:t/>
            </a:r>
            <a:br>
              <a:rPr lang="en-US" sz="2800" dirty="0" smtClean="0"/>
            </a:br>
            <a:endParaRPr lang="en-US" sz="2800" dirty="0"/>
          </a:p>
        </p:txBody>
      </p:sp>
      <p:sp>
        <p:nvSpPr>
          <p:cNvPr id="3" name="Content Placeholder 2"/>
          <p:cNvSpPr>
            <a:spLocks noGrp="1"/>
          </p:cNvSpPr>
          <p:nvPr>
            <p:ph idx="1"/>
          </p:nvPr>
        </p:nvSpPr>
        <p:spPr>
          <a:xfrm>
            <a:off x="304800" y="990600"/>
            <a:ext cx="8534400" cy="5715000"/>
          </a:xfrm>
        </p:spPr>
        <p:txBody>
          <a:bodyPr>
            <a:normAutofit fontScale="25000" lnSpcReduction="20000"/>
          </a:bodyPr>
          <a:lstStyle/>
          <a:p>
            <a:endParaRPr lang="en-US" sz="3000" dirty="0">
              <a:solidFill>
                <a:schemeClr val="tx2"/>
              </a:solidFill>
            </a:endParaRPr>
          </a:p>
          <a:p>
            <a:pPr marL="0" lvl="1" indent="0">
              <a:buNone/>
            </a:pPr>
            <a:r>
              <a:rPr lang="en-US" sz="9600" b="1" dirty="0" smtClean="0">
                <a:solidFill>
                  <a:schemeClr val="tx2"/>
                </a:solidFill>
              </a:rPr>
              <a:t>CompanionCare</a:t>
            </a:r>
          </a:p>
          <a:p>
            <a:pPr lvl="1"/>
            <a:r>
              <a:rPr lang="en-US" sz="8000" b="1" dirty="0">
                <a:solidFill>
                  <a:schemeClr val="tx2"/>
                </a:solidFill>
              </a:rPr>
              <a:t>Medicare Supplement </a:t>
            </a:r>
            <a:r>
              <a:rPr lang="en-US" sz="8000" b="1" dirty="0" smtClean="0">
                <a:solidFill>
                  <a:schemeClr val="tx2"/>
                </a:solidFill>
              </a:rPr>
              <a:t>Plan with Part D prescription drug coverage</a:t>
            </a:r>
            <a:endParaRPr lang="en-US" sz="8000" b="1" dirty="0">
              <a:solidFill>
                <a:schemeClr val="tx2"/>
              </a:solidFill>
            </a:endParaRPr>
          </a:p>
          <a:p>
            <a:pPr marL="0" lvl="1" indent="0">
              <a:buNone/>
            </a:pPr>
            <a:endParaRPr lang="en-US" sz="3200" b="1" dirty="0" smtClean="0">
              <a:solidFill>
                <a:schemeClr val="tx2"/>
              </a:solidFill>
            </a:endParaRPr>
          </a:p>
          <a:p>
            <a:pPr lvl="1"/>
            <a:r>
              <a:rPr lang="en-US" sz="7200" dirty="0" smtClean="0">
                <a:solidFill>
                  <a:schemeClr val="tx2"/>
                </a:solidFill>
              </a:rPr>
              <a:t>Enrollment </a:t>
            </a:r>
            <a:r>
              <a:rPr lang="en-US" sz="7200" dirty="0">
                <a:solidFill>
                  <a:schemeClr val="tx2"/>
                </a:solidFill>
              </a:rPr>
              <a:t>in Medicare Part A &amp; B </a:t>
            </a:r>
            <a:r>
              <a:rPr lang="en-US" sz="7200" dirty="0" smtClean="0">
                <a:solidFill>
                  <a:schemeClr val="tx2"/>
                </a:solidFill>
              </a:rPr>
              <a:t>required</a:t>
            </a:r>
          </a:p>
          <a:p>
            <a:pPr lvl="1"/>
            <a:endParaRPr lang="en-US" sz="3200" dirty="0">
              <a:solidFill>
                <a:schemeClr val="tx2"/>
              </a:solidFill>
            </a:endParaRPr>
          </a:p>
          <a:p>
            <a:pPr lvl="1"/>
            <a:r>
              <a:rPr lang="en-US" sz="7200" dirty="0">
                <a:solidFill>
                  <a:schemeClr val="tx2"/>
                </a:solidFill>
              </a:rPr>
              <a:t>Member retains original Medicare A &amp; </a:t>
            </a:r>
            <a:r>
              <a:rPr lang="en-US" sz="7200" dirty="0" smtClean="0">
                <a:solidFill>
                  <a:schemeClr val="tx2"/>
                </a:solidFill>
              </a:rPr>
              <a:t>B</a:t>
            </a:r>
          </a:p>
          <a:p>
            <a:pPr lvl="1"/>
            <a:endParaRPr lang="en-US" sz="3200" dirty="0">
              <a:solidFill>
                <a:schemeClr val="tx2"/>
              </a:solidFill>
            </a:endParaRPr>
          </a:p>
          <a:p>
            <a:pPr lvl="1"/>
            <a:r>
              <a:rPr lang="en-US" sz="7200" dirty="0">
                <a:solidFill>
                  <a:schemeClr val="tx2"/>
                </a:solidFill>
              </a:rPr>
              <a:t>Member may access medical services with any U.S. provider who accepts Medicare </a:t>
            </a:r>
            <a:r>
              <a:rPr lang="en-US" sz="7200" dirty="0" smtClean="0">
                <a:solidFill>
                  <a:schemeClr val="tx2"/>
                </a:solidFill>
              </a:rPr>
              <a:t>assignment</a:t>
            </a:r>
          </a:p>
          <a:p>
            <a:pPr lvl="1"/>
            <a:endParaRPr lang="en-US" sz="3200" dirty="0">
              <a:solidFill>
                <a:schemeClr val="tx2"/>
              </a:solidFill>
            </a:endParaRPr>
          </a:p>
          <a:p>
            <a:pPr lvl="1"/>
            <a:r>
              <a:rPr lang="en-US" sz="7200" dirty="0">
                <a:solidFill>
                  <a:schemeClr val="tx2"/>
                </a:solidFill>
              </a:rPr>
              <a:t>Member self-refers to any U.S. provider who accepts Medicare </a:t>
            </a:r>
            <a:r>
              <a:rPr lang="en-US" sz="7200" dirty="0" smtClean="0">
                <a:solidFill>
                  <a:schemeClr val="tx2"/>
                </a:solidFill>
              </a:rPr>
              <a:t>assignment</a:t>
            </a:r>
          </a:p>
          <a:p>
            <a:pPr lvl="1"/>
            <a:endParaRPr lang="en-US" sz="3200" dirty="0">
              <a:solidFill>
                <a:schemeClr val="tx2"/>
              </a:solidFill>
            </a:endParaRPr>
          </a:p>
          <a:p>
            <a:pPr lvl="1"/>
            <a:r>
              <a:rPr lang="en-US" sz="7200" dirty="0">
                <a:solidFill>
                  <a:schemeClr val="tx2"/>
                </a:solidFill>
              </a:rPr>
              <a:t>When the medical service is approved by Medicare, and the provider accepts Medicare assignment, the member cost share is </a:t>
            </a:r>
            <a:r>
              <a:rPr lang="en-US" sz="7200" dirty="0" smtClean="0">
                <a:solidFill>
                  <a:schemeClr val="tx2"/>
                </a:solidFill>
              </a:rPr>
              <a:t>zero. </a:t>
            </a:r>
          </a:p>
          <a:p>
            <a:pPr lvl="1"/>
            <a:r>
              <a:rPr lang="en-US" sz="7200" dirty="0" smtClean="0">
                <a:solidFill>
                  <a:schemeClr val="tx2"/>
                </a:solidFill>
              </a:rPr>
              <a:t>Member co-pays </a:t>
            </a:r>
            <a:r>
              <a:rPr lang="en-US" sz="7200" dirty="0">
                <a:solidFill>
                  <a:schemeClr val="tx2"/>
                </a:solidFill>
              </a:rPr>
              <a:t>for prescriptions: $9 generic, $35 brand</a:t>
            </a:r>
            <a:r>
              <a:rPr lang="en-US" sz="7200" dirty="0" smtClean="0">
                <a:solidFill>
                  <a:schemeClr val="tx2"/>
                </a:solidFill>
              </a:rPr>
              <a:t>. </a:t>
            </a:r>
            <a:r>
              <a:rPr lang="en-US" sz="7200" b="1" dirty="0" smtClean="0">
                <a:solidFill>
                  <a:schemeClr val="tx2"/>
                </a:solidFill>
              </a:rPr>
              <a:t>Costco zero copay program does NOT apply.</a:t>
            </a:r>
          </a:p>
          <a:p>
            <a:pPr lvl="1"/>
            <a:endParaRPr lang="en-US" sz="3200" dirty="0">
              <a:solidFill>
                <a:schemeClr val="tx2"/>
              </a:solidFill>
            </a:endParaRPr>
          </a:p>
          <a:p>
            <a:pPr lvl="1"/>
            <a:r>
              <a:rPr lang="en-US" sz="7200" b="1" dirty="0">
                <a:solidFill>
                  <a:srgbClr val="C00000"/>
                </a:solidFill>
              </a:rPr>
              <a:t>SISC’s CompanionCare Plan is a Medicare Supplement Plan administered by Anthem Blue Cross</a:t>
            </a:r>
            <a:r>
              <a:rPr lang="en-US" sz="7200" dirty="0">
                <a:solidFill>
                  <a:srgbClr val="C00000"/>
                </a:solidFill>
              </a:rPr>
              <a:t>. The CompanionCare Plan includes automatic enrollment Medicare Part D Prescription Drug Plan, administered by </a:t>
            </a:r>
            <a:r>
              <a:rPr lang="en-US" sz="7200" dirty="0" err="1">
                <a:solidFill>
                  <a:srgbClr val="C00000"/>
                </a:solidFill>
              </a:rPr>
              <a:t>Navitus</a:t>
            </a:r>
            <a:r>
              <a:rPr lang="en-US" sz="7200" dirty="0">
                <a:solidFill>
                  <a:srgbClr val="C00000"/>
                </a:solidFill>
              </a:rPr>
              <a:t> Health Solutions</a:t>
            </a:r>
            <a:r>
              <a:rPr lang="en-US" sz="7200" dirty="0" smtClean="0">
                <a:solidFill>
                  <a:schemeClr val="tx2"/>
                </a:solidFill>
              </a:rPr>
              <a:t>. </a:t>
            </a:r>
            <a:r>
              <a:rPr lang="en-US" sz="7200" dirty="0">
                <a:solidFill>
                  <a:srgbClr val="C00000"/>
                </a:solidFill>
              </a:rPr>
              <a:t>– </a:t>
            </a:r>
            <a:r>
              <a:rPr lang="en-US" sz="7200" b="1" u="sng" dirty="0" smtClean="0">
                <a:solidFill>
                  <a:srgbClr val="C00000"/>
                </a:solidFill>
              </a:rPr>
              <a:t>NO </a:t>
            </a:r>
            <a:r>
              <a:rPr lang="en-US" sz="7200" dirty="0">
                <a:solidFill>
                  <a:srgbClr val="C00000"/>
                </a:solidFill>
              </a:rPr>
              <a:t>“Doughnut Hole” or Coverage Gap</a:t>
            </a:r>
          </a:p>
          <a:p>
            <a:pPr lvl="1"/>
            <a:endParaRPr lang="en-US" sz="3600" dirty="0" smtClean="0">
              <a:solidFill>
                <a:schemeClr val="tx2"/>
              </a:solidFill>
            </a:endParaRPr>
          </a:p>
          <a:p>
            <a:pPr lvl="1"/>
            <a:r>
              <a:rPr lang="en-US" sz="7200" b="1" dirty="0">
                <a:solidFill>
                  <a:schemeClr val="tx2"/>
                </a:solidFill>
              </a:rPr>
              <a:t>2016-17 </a:t>
            </a:r>
            <a:r>
              <a:rPr lang="en-US" sz="7200" b="1" dirty="0" smtClean="0">
                <a:solidFill>
                  <a:schemeClr val="tx2"/>
                </a:solidFill>
              </a:rPr>
              <a:t>Monthly Single </a:t>
            </a:r>
            <a:r>
              <a:rPr lang="en-US" sz="7200" b="1" dirty="0">
                <a:solidFill>
                  <a:schemeClr val="tx2"/>
                </a:solidFill>
              </a:rPr>
              <a:t>Rates: </a:t>
            </a:r>
            <a:r>
              <a:rPr lang="en-US" sz="7200" b="1" dirty="0" smtClean="0">
                <a:solidFill>
                  <a:schemeClr val="tx2"/>
                </a:solidFill>
              </a:rPr>
              <a:t>$419</a:t>
            </a:r>
            <a:endParaRPr lang="en-US" sz="7200" dirty="0">
              <a:solidFill>
                <a:schemeClr val="tx2"/>
              </a:solidFill>
            </a:endParaRPr>
          </a:p>
          <a:p>
            <a:pPr lvl="1"/>
            <a:endParaRPr lang="en-US" sz="4800" dirty="0">
              <a:solidFill>
                <a:schemeClr val="tx2"/>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10</a:t>
            </a:fld>
            <a:endParaRPr lang="en-US" dirty="0"/>
          </a:p>
        </p:txBody>
      </p:sp>
    </p:spTree>
    <p:extLst>
      <p:ext uri="{BB962C8B-B14F-4D97-AF65-F5344CB8AC3E}">
        <p14:creationId xmlns:p14="http://schemas.microsoft.com/office/powerpoint/2010/main" val="268878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sz="3100" dirty="0"/>
              <a:t>Section </a:t>
            </a:r>
            <a:r>
              <a:rPr lang="en-US" sz="3100" dirty="0" smtClean="0"/>
              <a:t>II: Benefit </a:t>
            </a:r>
            <a:r>
              <a:rPr lang="en-US" sz="3100" dirty="0"/>
              <a:t>Overview</a:t>
            </a:r>
            <a:r>
              <a:rPr lang="en-US" sz="3100" dirty="0" smtClean="0"/>
              <a:t>: CompanionCare – </a:t>
            </a:r>
            <a:r>
              <a:rPr lang="en-US" sz="3100" dirty="0"/>
              <a:t>Retirees age 65+ with Medicare A&amp;B</a:t>
            </a:r>
            <a:br>
              <a:rPr lang="en-US" sz="3100" dirty="0"/>
            </a:br>
            <a:endParaRPr lang="en-US" sz="31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3051765"/>
              </p:ext>
            </p:extLst>
          </p:nvPr>
        </p:nvGraphicFramePr>
        <p:xfrm>
          <a:off x="457200" y="1600200"/>
          <a:ext cx="8229600" cy="463372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14547">
                <a:tc rowSpan="2">
                  <a:txBody>
                    <a:bodyPr/>
                    <a:lstStyle/>
                    <a:p>
                      <a:pPr algn="ctr" fontAlgn="ctr"/>
                      <a:r>
                        <a:rPr lang="en-US" sz="1400" b="1" i="0" u="none" strike="noStrike" dirty="0">
                          <a:solidFill>
                            <a:sysClr val="windowText" lastClr="000000"/>
                          </a:solidFill>
                          <a:effectLst/>
                          <a:latin typeface="Calibri"/>
                        </a:rPr>
                        <a:t>SERVICES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ctr" fontAlgn="b"/>
                      <a:r>
                        <a:rPr lang="en-US" sz="1400" b="1" i="0" u="none" strike="noStrike" dirty="0">
                          <a:solidFill>
                            <a:sysClr val="windowText" lastClr="000000"/>
                          </a:solidFill>
                          <a:effectLst/>
                          <a:latin typeface="Calibri"/>
                        </a:rPr>
                        <a:t>COMPANIONCARE</a:t>
                      </a:r>
                      <a:br>
                        <a:rPr lang="en-US" sz="1400" b="1" i="0" u="none" strike="noStrike" dirty="0">
                          <a:solidFill>
                            <a:sysClr val="windowText" lastClr="000000"/>
                          </a:solidFill>
                          <a:effectLst/>
                          <a:latin typeface="Calibri"/>
                        </a:rPr>
                      </a:br>
                      <a:r>
                        <a:rPr lang="en-US" sz="1400" b="1" i="0" u="none" strike="noStrike" dirty="0">
                          <a:solidFill>
                            <a:sysClr val="windowText" lastClr="000000"/>
                          </a:solidFill>
                          <a:effectLst/>
                          <a:latin typeface="Calibri"/>
                        </a:rPr>
                        <a:t>MEDICARE SUPPLEMENT PLAN</a:t>
                      </a:r>
                      <a:br>
                        <a:rPr lang="en-US" sz="1400" b="1" i="0" u="none" strike="noStrike" dirty="0">
                          <a:solidFill>
                            <a:sysClr val="windowText" lastClr="000000"/>
                          </a:solidFill>
                          <a:effectLst/>
                          <a:latin typeface="Calibri"/>
                        </a:rPr>
                      </a:br>
                      <a:r>
                        <a:rPr lang="en-US" sz="1400" b="1" i="0" u="none" strike="noStrike" dirty="0">
                          <a:solidFill>
                            <a:sysClr val="windowText" lastClr="000000"/>
                          </a:solidFill>
                          <a:effectLst/>
                          <a:latin typeface="Calibri"/>
                        </a:rPr>
                        <a:t>Based on Calendar Year</a:t>
                      </a:r>
                    </a:p>
                  </a:txBody>
                  <a:tcPr marL="6664" marR="6664" marT="6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285764">
                <a:tc vMerge="1">
                  <a:txBody>
                    <a:bodyPr/>
                    <a:lstStyle/>
                    <a:p>
                      <a:endParaRPr lang="en-US"/>
                    </a:p>
                  </a:txBody>
                  <a:tcPr/>
                </a:tc>
                <a:tc>
                  <a:txBody>
                    <a:bodyPr/>
                    <a:lstStyle/>
                    <a:p>
                      <a:pPr algn="ctr" fontAlgn="ctr"/>
                      <a:r>
                        <a:rPr lang="en-US" sz="1400" b="1" i="0" u="none" strike="noStrike" dirty="0">
                          <a:solidFill>
                            <a:sysClr val="windowText" lastClr="000000"/>
                          </a:solidFill>
                          <a:effectLst/>
                          <a:latin typeface="Calibri"/>
                        </a:rPr>
                        <a:t>MEDICARE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ysClr val="windowText" lastClr="000000"/>
                          </a:solidFill>
                          <a:effectLst/>
                          <a:latin typeface="Calibri"/>
                        </a:rPr>
                        <a:t>COMPANIONCARE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412157">
                <a:tc rowSpan="4">
                  <a:txBody>
                    <a:bodyPr/>
                    <a:lstStyle/>
                    <a:p>
                      <a:pPr algn="l" fontAlgn="ctr"/>
                      <a:r>
                        <a:rPr lang="en-US" sz="1200" b="0" i="0" u="none" strike="noStrike" dirty="0">
                          <a:solidFill>
                            <a:srgbClr val="000000"/>
                          </a:solidFill>
                          <a:effectLst/>
                          <a:latin typeface="Calibri"/>
                        </a:rPr>
                        <a:t>Inpatient Hospital (Part A)</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Pays all but first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1,288</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for 1st 60 days</a:t>
                      </a:r>
                      <a:br>
                        <a:rPr lang="en-US" sz="1200" b="0" i="0" u="none" strike="noStrike" dirty="0">
                          <a:solidFill>
                            <a:srgbClr val="000000"/>
                          </a:solidFill>
                          <a:effectLst/>
                          <a:latin typeface="Calibri"/>
                        </a:rPr>
                      </a:br>
                      <a:endParaRPr lang="en-US" sz="1200" b="0" i="0" u="none" strike="noStrike" dirty="0">
                        <a:solidFill>
                          <a:srgbClr val="000000"/>
                        </a:solidFill>
                        <a:effectLst/>
                        <a:latin typeface="Calibri"/>
                      </a:endParaRP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1,288</a:t>
                      </a:r>
                      <a:r>
                        <a:rPr lang="en-US" sz="1200" b="0" i="0" u="none" strike="noStrike" dirty="0">
                          <a:solidFill>
                            <a:srgbClr val="000000"/>
                          </a:solidFill>
                          <a:effectLst/>
                          <a:latin typeface="Calibri"/>
                        </a:rPr>
                        <a:t/>
                      </a:r>
                      <a:br>
                        <a:rPr lang="en-US" sz="1200" b="0" i="0" u="none" strike="noStrike" dirty="0">
                          <a:solidFill>
                            <a:srgbClr val="000000"/>
                          </a:solidFill>
                          <a:effectLst/>
                          <a:latin typeface="Calibri"/>
                        </a:rPr>
                      </a:br>
                      <a:endParaRPr lang="en-US" sz="1200" b="0" i="0" u="none" strike="noStrike" dirty="0">
                        <a:solidFill>
                          <a:srgbClr val="000000"/>
                        </a:solidFill>
                        <a:effectLst/>
                        <a:latin typeface="Calibri"/>
                      </a:endParaRP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14547">
                <a:tc vMerge="1">
                  <a:txBody>
                    <a:bodyPr/>
                    <a:lstStyle/>
                    <a:p>
                      <a:endParaRPr lang="en-US"/>
                    </a:p>
                  </a:txBody>
                  <a:tcPr/>
                </a:tc>
                <a:tc>
                  <a:txBody>
                    <a:bodyPr/>
                    <a:lstStyle/>
                    <a:p>
                      <a:pPr algn="l" fontAlgn="ctr"/>
                      <a:r>
                        <a:rPr lang="en-US" sz="1200" b="0" i="0" u="none" strike="noStrike" dirty="0">
                          <a:solidFill>
                            <a:srgbClr val="000000"/>
                          </a:solidFill>
                          <a:effectLst/>
                          <a:latin typeface="Calibri"/>
                        </a:rPr>
                        <a:t>Pays all but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322</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 for the 61st to 90th day</a:t>
                      </a:r>
                      <a:br>
                        <a:rPr lang="en-US" sz="1200" b="0" i="0" u="none" strike="noStrike" dirty="0">
                          <a:solidFill>
                            <a:srgbClr val="000000"/>
                          </a:solidFill>
                          <a:effectLst/>
                          <a:latin typeface="Calibri"/>
                        </a:rPr>
                      </a:br>
                      <a:endParaRPr lang="en-US" sz="1200" b="0" i="0" u="none" strike="noStrike" dirty="0">
                        <a:solidFill>
                          <a:srgbClr val="000000"/>
                        </a:solidFill>
                        <a:effectLst/>
                        <a:latin typeface="Calibri"/>
                      </a:endParaRP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322</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9347">
                <a:tc vMerge="1">
                  <a:txBody>
                    <a:bodyPr/>
                    <a:lstStyle/>
                    <a:p>
                      <a:endParaRPr lang="en-US"/>
                    </a:p>
                  </a:txBody>
                  <a:tcPr/>
                </a:tc>
                <a:tc>
                  <a:txBody>
                    <a:bodyPr/>
                    <a:lstStyle/>
                    <a:p>
                      <a:pPr algn="l" fontAlgn="ctr"/>
                      <a:r>
                        <a:rPr lang="en-US" sz="1200" b="0" i="0" u="none" strike="noStrike" dirty="0">
                          <a:solidFill>
                            <a:srgbClr val="000000"/>
                          </a:solidFill>
                          <a:effectLst/>
                          <a:latin typeface="Calibri"/>
                        </a:rPr>
                        <a:t>Pays all but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644</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 Lifetime Reserve for 91st to 150th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644</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14547">
                <a:tc vMerge="1">
                  <a:txBody>
                    <a:bodyPr/>
                    <a:lstStyle/>
                    <a:p>
                      <a:endParaRPr lang="en-US"/>
                    </a:p>
                  </a:txBody>
                  <a:tcPr/>
                </a:tc>
                <a:tc>
                  <a:txBody>
                    <a:bodyPr/>
                    <a:lstStyle/>
                    <a:p>
                      <a:pPr algn="l" fontAlgn="ctr"/>
                      <a:r>
                        <a:rPr lang="en-US" sz="1200" b="0" i="0" u="none" strike="noStrike" dirty="0">
                          <a:solidFill>
                            <a:srgbClr val="000000"/>
                          </a:solidFill>
                          <a:effectLst/>
                          <a:latin typeface="Calibri"/>
                        </a:rPr>
                        <a:t>Pays nothing after Lifetime Reserve is used </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(refer to Evidence of Coverage)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a:rPr>
                        <a:t>Pays 100% after Medicare and Lifetime reserve are Exhausted up to 365 days per lifetime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9347">
                <a:tc rowSpan="3">
                  <a:txBody>
                    <a:bodyPr/>
                    <a:lstStyle/>
                    <a:p>
                      <a:pPr algn="l" fontAlgn="ctr"/>
                      <a:r>
                        <a:rPr lang="en-US" sz="1200" b="0" i="0" u="none" strike="noStrike" dirty="0">
                          <a:solidFill>
                            <a:srgbClr val="000000"/>
                          </a:solidFill>
                          <a:effectLst/>
                          <a:latin typeface="Calibri"/>
                        </a:rPr>
                        <a:t>Skilled Nursing Facility</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(must be approved by Medicare)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Pays 100% for 1st 20 days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200" b="0" i="0" u="none" strike="noStrike" dirty="0">
                          <a:solidFill>
                            <a:srgbClr val="000000"/>
                          </a:solidFill>
                          <a:effectLst/>
                          <a:latin typeface="Calibri"/>
                        </a:rPr>
                        <a:t>Pays nothing</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6"/>
                  </a:ext>
                </a:extLst>
              </a:tr>
              <a:tr h="412157">
                <a:tc vMerge="1">
                  <a:txBody>
                    <a:bodyPr/>
                    <a:lstStyle/>
                    <a:p>
                      <a:endParaRPr lang="en-US"/>
                    </a:p>
                  </a:txBody>
                  <a:tcPr/>
                </a:tc>
                <a:tc>
                  <a:txBody>
                    <a:bodyPr/>
                    <a:lstStyle/>
                    <a:p>
                      <a:pPr algn="l" fontAlgn="ctr"/>
                      <a:r>
                        <a:rPr lang="en-US" sz="1200" b="0" i="0" u="none" strike="noStrike" dirty="0">
                          <a:solidFill>
                            <a:srgbClr val="000000"/>
                          </a:solidFill>
                          <a:effectLst/>
                          <a:latin typeface="Calibri"/>
                        </a:rPr>
                        <a:t>Pays all but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161</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 for 21st to 100th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ctr"/>
                      <a:r>
                        <a:rPr lang="en-US" sz="1200" b="0" i="0" u="none" strike="noStrike" dirty="0">
                          <a:solidFill>
                            <a:srgbClr val="000000"/>
                          </a:solidFill>
                          <a:effectLst/>
                          <a:latin typeface="Calibri"/>
                        </a:rPr>
                        <a:t>Pays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161</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a day for 31st to 100th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209766">
                <a:tc vMerge="1">
                  <a:txBody>
                    <a:bodyPr/>
                    <a:lstStyle/>
                    <a:p>
                      <a:endParaRPr lang="en-US"/>
                    </a:p>
                  </a:txBody>
                  <a:tcPr/>
                </a:tc>
                <a:tc>
                  <a:txBody>
                    <a:bodyPr/>
                    <a:lstStyle/>
                    <a:p>
                      <a:pPr algn="l" fontAlgn="ctr"/>
                      <a:r>
                        <a:rPr lang="en-US" sz="1200" b="0" i="0" u="none" strike="noStrike" dirty="0">
                          <a:solidFill>
                            <a:srgbClr val="000000"/>
                          </a:solidFill>
                          <a:effectLst/>
                          <a:latin typeface="Calibri"/>
                        </a:rPr>
                        <a:t>Pays nothing after 100th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nothing after 100th day</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9347">
                <a:tc>
                  <a:txBody>
                    <a:bodyPr/>
                    <a:lstStyle/>
                    <a:p>
                      <a:pPr algn="l" fontAlgn="ctr"/>
                      <a:r>
                        <a:rPr lang="en-US" sz="1200" b="0" i="0" u="none" strike="noStrike" dirty="0">
                          <a:solidFill>
                            <a:srgbClr val="000000"/>
                          </a:solidFill>
                          <a:effectLst/>
                          <a:latin typeface="Calibri"/>
                        </a:rPr>
                        <a:t>Deductible (Part B)</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166</a:t>
                      </a:r>
                      <a:r>
                        <a:rPr lang="en-US" sz="1200" b="0" i="0" u="none" strike="noStrike" dirty="0" smtClean="0">
                          <a:solidFill>
                            <a:srgbClr val="000000"/>
                          </a:solidFill>
                          <a:effectLst/>
                          <a:latin typeface="Calibri"/>
                        </a:rPr>
                        <a:t> </a:t>
                      </a:r>
                      <a:r>
                        <a:rPr lang="en-US" sz="1200" b="0" i="0" u="none" strike="noStrike" dirty="0">
                          <a:solidFill>
                            <a:srgbClr val="000000"/>
                          </a:solidFill>
                          <a:effectLst/>
                          <a:latin typeface="Calibri"/>
                        </a:rPr>
                        <a:t>Part B deductible per year</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a:t>
                      </a:r>
                      <a:r>
                        <a:rPr lang="en-US" sz="1200" b="1" i="0" u="none" strike="noStrike" dirty="0">
                          <a:solidFill>
                            <a:srgbClr val="000000"/>
                          </a:solidFill>
                          <a:effectLst/>
                          <a:latin typeface="Calibri"/>
                        </a:rPr>
                        <a:t>$</a:t>
                      </a:r>
                      <a:r>
                        <a:rPr lang="en-US" sz="1200" b="1" i="0" u="none" strike="noStrike" dirty="0" smtClean="0">
                          <a:solidFill>
                            <a:srgbClr val="000000"/>
                          </a:solidFill>
                          <a:effectLst/>
                          <a:latin typeface="Calibri"/>
                        </a:rPr>
                        <a:t>166</a:t>
                      </a:r>
                      <a:endParaRPr lang="en-US" sz="1200" b="0" i="0" u="none" strike="noStrike" dirty="0">
                        <a:solidFill>
                          <a:srgbClr val="000000"/>
                        </a:solidFill>
                        <a:effectLst/>
                        <a:latin typeface="Calibri"/>
                      </a:endParaRP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11</a:t>
            </a:fld>
            <a:endParaRPr lang="en-US" dirty="0"/>
          </a:p>
        </p:txBody>
      </p:sp>
      <p:sp>
        <p:nvSpPr>
          <p:cNvPr id="7" name="Rectangle 6"/>
          <p:cNvSpPr/>
          <p:nvPr/>
        </p:nvSpPr>
        <p:spPr>
          <a:xfrm>
            <a:off x="381000" y="6172200"/>
            <a:ext cx="1967205" cy="276999"/>
          </a:xfrm>
          <a:prstGeom prst="rect">
            <a:avLst/>
          </a:prstGeom>
        </p:spPr>
        <p:txBody>
          <a:bodyPr wrap="none">
            <a:spAutoFit/>
          </a:bodyPr>
          <a:lstStyle/>
          <a:p>
            <a:r>
              <a:rPr lang="en-US" sz="1200" b="1" dirty="0"/>
              <a:t>Continues on next slide</a:t>
            </a:r>
            <a:r>
              <a:rPr lang="en-US" sz="1200" dirty="0"/>
              <a:t>.</a:t>
            </a:r>
          </a:p>
        </p:txBody>
      </p:sp>
    </p:spTree>
    <p:extLst>
      <p:ext uri="{BB962C8B-B14F-4D97-AF65-F5344CB8AC3E}">
        <p14:creationId xmlns:p14="http://schemas.microsoft.com/office/powerpoint/2010/main" val="325100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r>
              <a:rPr lang="en-US" sz="2800" dirty="0"/>
              <a:t>Section </a:t>
            </a:r>
            <a:r>
              <a:rPr lang="en-US" sz="2800" dirty="0" smtClean="0"/>
              <a:t>II: </a:t>
            </a:r>
            <a:r>
              <a:rPr lang="en-US" sz="2800" dirty="0"/>
              <a:t>Benefit Overview: CompanionCare – Retirees age 65+ with Medicare </a:t>
            </a:r>
            <a:r>
              <a:rPr lang="en-US" sz="2800" dirty="0" smtClean="0"/>
              <a:t>A&amp;B (Continued)</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84956065"/>
              </p:ext>
            </p:extLst>
          </p:nvPr>
        </p:nvGraphicFramePr>
        <p:xfrm>
          <a:off x="457200" y="1352544"/>
          <a:ext cx="8229599" cy="5566840"/>
        </p:xfrm>
        <a:graphic>
          <a:graphicData uri="http://schemas.openxmlformats.org/drawingml/2006/table">
            <a:tbl>
              <a:tblPr/>
              <a:tblGrid>
                <a:gridCol w="2276745">
                  <a:extLst>
                    <a:ext uri="{9D8B030D-6E8A-4147-A177-3AD203B41FA5}">
                      <a16:colId xmlns:a16="http://schemas.microsoft.com/office/drawing/2014/main" val="20000"/>
                    </a:ext>
                  </a:extLst>
                </a:gridCol>
                <a:gridCol w="2976427">
                  <a:extLst>
                    <a:ext uri="{9D8B030D-6E8A-4147-A177-3AD203B41FA5}">
                      <a16:colId xmlns:a16="http://schemas.microsoft.com/office/drawing/2014/main" val="20001"/>
                    </a:ext>
                  </a:extLst>
                </a:gridCol>
                <a:gridCol w="2976427">
                  <a:extLst>
                    <a:ext uri="{9D8B030D-6E8A-4147-A177-3AD203B41FA5}">
                      <a16:colId xmlns:a16="http://schemas.microsoft.com/office/drawing/2014/main" val="20002"/>
                    </a:ext>
                  </a:extLst>
                </a:gridCol>
              </a:tblGrid>
              <a:tr h="585360">
                <a:tc rowSpan="2">
                  <a:txBody>
                    <a:bodyPr/>
                    <a:lstStyle/>
                    <a:p>
                      <a:pPr algn="ctr" fontAlgn="ctr"/>
                      <a:r>
                        <a:rPr lang="en-US" sz="1400" b="1" i="0" u="none" strike="noStrike" dirty="0">
                          <a:solidFill>
                            <a:sysClr val="windowText" lastClr="000000"/>
                          </a:solidFill>
                          <a:effectLst/>
                          <a:latin typeface="Calibri"/>
                        </a:rPr>
                        <a:t>SERVICES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algn="ctr" fontAlgn="b"/>
                      <a:r>
                        <a:rPr lang="en-US" sz="1400" b="1" i="0" u="none" strike="noStrike" dirty="0">
                          <a:solidFill>
                            <a:sysClr val="windowText" lastClr="000000"/>
                          </a:solidFill>
                          <a:effectLst/>
                          <a:latin typeface="Calibri"/>
                        </a:rPr>
                        <a:t>COMPANIONCARE</a:t>
                      </a:r>
                      <a:br>
                        <a:rPr lang="en-US" sz="1400" b="1" i="0" u="none" strike="noStrike" dirty="0">
                          <a:solidFill>
                            <a:sysClr val="windowText" lastClr="000000"/>
                          </a:solidFill>
                          <a:effectLst/>
                          <a:latin typeface="Calibri"/>
                        </a:rPr>
                      </a:br>
                      <a:r>
                        <a:rPr lang="en-US" sz="1400" b="1" i="0" u="none" strike="noStrike" dirty="0">
                          <a:solidFill>
                            <a:sysClr val="windowText" lastClr="000000"/>
                          </a:solidFill>
                          <a:effectLst/>
                          <a:latin typeface="Calibri"/>
                        </a:rPr>
                        <a:t>MEDICARE SUPPLEMENT PLAN</a:t>
                      </a:r>
                      <a:br>
                        <a:rPr lang="en-US" sz="1400" b="1" i="0" u="none" strike="noStrike" dirty="0">
                          <a:solidFill>
                            <a:sysClr val="windowText" lastClr="000000"/>
                          </a:solidFill>
                          <a:effectLst/>
                          <a:latin typeface="Calibri"/>
                        </a:rPr>
                      </a:br>
                      <a:r>
                        <a:rPr lang="en-US" sz="1400" b="1" i="0" u="none" strike="noStrike" dirty="0">
                          <a:solidFill>
                            <a:sysClr val="windowText" lastClr="000000"/>
                          </a:solidFill>
                          <a:effectLst/>
                          <a:latin typeface="Calibri"/>
                        </a:rPr>
                        <a:t>Based on Calendar Year</a:t>
                      </a:r>
                    </a:p>
                  </a:txBody>
                  <a:tcPr marL="6664" marR="6664" marT="6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extLst>
                  <a:ext uri="{0D108BD9-81ED-4DB2-BD59-A6C34878D82A}">
                    <a16:rowId xmlns:a16="http://schemas.microsoft.com/office/drawing/2014/main" val="10000"/>
                  </a:ext>
                </a:extLst>
              </a:tr>
              <a:tr h="325848">
                <a:tc vMerge="1">
                  <a:txBody>
                    <a:bodyPr/>
                    <a:lstStyle/>
                    <a:p>
                      <a:endParaRPr lang="en-US"/>
                    </a:p>
                  </a:txBody>
                  <a:tcPr/>
                </a:tc>
                <a:tc>
                  <a:txBody>
                    <a:bodyPr/>
                    <a:lstStyle/>
                    <a:p>
                      <a:pPr algn="ctr" fontAlgn="ctr"/>
                      <a:r>
                        <a:rPr lang="en-US" sz="1400" b="1" i="0" u="none" strike="noStrike" dirty="0">
                          <a:solidFill>
                            <a:sysClr val="windowText" lastClr="000000"/>
                          </a:solidFill>
                          <a:effectLst/>
                          <a:latin typeface="Calibri"/>
                        </a:rPr>
                        <a:t>MEDICARE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en-US" sz="1400" b="1" i="0" u="none" strike="noStrike" dirty="0">
                          <a:solidFill>
                            <a:sysClr val="windowText" lastClr="000000"/>
                          </a:solidFill>
                          <a:effectLst/>
                          <a:latin typeface="Calibri"/>
                        </a:rPr>
                        <a:t>COMPANIONCARE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393042">
                <a:tc>
                  <a:txBody>
                    <a:bodyPr/>
                    <a:lstStyle/>
                    <a:p>
                      <a:pPr algn="l" fontAlgn="ctr"/>
                      <a:r>
                        <a:rPr lang="en-US" sz="1200" b="0" i="0" u="none" strike="noStrike" dirty="0">
                          <a:solidFill>
                            <a:srgbClr val="000000"/>
                          </a:solidFill>
                          <a:effectLst/>
                          <a:latin typeface="Calibri"/>
                        </a:rPr>
                        <a:t>Basis of Payment (Part B)</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80% Medicare Approved (MA) charges after Part B deductibles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a:solidFill>
                            <a:srgbClr val="000000"/>
                          </a:solidFill>
                          <a:effectLst/>
                          <a:latin typeface="Calibri"/>
                        </a:rPr>
                        <a:t>Pays 20% MA charges including 100% of Medicare Part B deductible</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3042">
                <a:tc>
                  <a:txBody>
                    <a:bodyPr/>
                    <a:lstStyle/>
                    <a:p>
                      <a:pPr algn="l" fontAlgn="ctr"/>
                      <a:r>
                        <a:rPr lang="en-US" sz="1200" b="0" i="0" u="none" strike="noStrike" dirty="0">
                          <a:solidFill>
                            <a:srgbClr val="000000"/>
                          </a:solidFill>
                          <a:effectLst/>
                          <a:latin typeface="Calibri"/>
                        </a:rPr>
                        <a:t>Medical  Services (Part B)</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Doctor, x-ray, appliances &amp; ambulance </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80% MA charges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a:rPr>
                        <a:t>20% MA charges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1815">
                <a:tc>
                  <a:txBody>
                    <a:bodyPr/>
                    <a:lstStyle/>
                    <a:p>
                      <a:pPr algn="l" fontAlgn="ctr"/>
                      <a:r>
                        <a:rPr lang="en-US" sz="1200" b="0" i="0" u="none" strike="noStrike" dirty="0">
                          <a:solidFill>
                            <a:srgbClr val="000000"/>
                          </a:solidFill>
                          <a:effectLst/>
                          <a:latin typeface="Calibri"/>
                        </a:rPr>
                        <a:t>Lab</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100% MA charges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a:rPr>
                        <a:t>Pays nothing</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3631">
                <a:tc>
                  <a:txBody>
                    <a:bodyPr/>
                    <a:lstStyle/>
                    <a:p>
                      <a:pPr algn="l" fontAlgn="ctr"/>
                      <a:r>
                        <a:rPr lang="en-US" sz="1200" b="0" i="0" u="none" strike="noStrike" dirty="0">
                          <a:solidFill>
                            <a:srgbClr val="000000"/>
                          </a:solidFill>
                          <a:effectLst/>
                          <a:latin typeface="Calibri"/>
                        </a:rPr>
                        <a:t>Physical/Speech Therapy (Part B)</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80% MA charges up to the Medicare annual benefit amount</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solidFill>
                            <a:srgbClr val="000000"/>
                          </a:solidFill>
                          <a:effectLst/>
                          <a:latin typeface="Calibri"/>
                        </a:rPr>
                        <a:t>Pays 20% MA charges up to the Medicare annual benefit amount (PT &amp; ST Combined)</a:t>
                      </a:r>
                    </a:p>
                  </a:txBody>
                  <a:tcPr marL="6664" marR="6664" marT="666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1815">
                <a:tc>
                  <a:txBody>
                    <a:bodyPr/>
                    <a:lstStyle/>
                    <a:p>
                      <a:pPr algn="l" fontAlgn="ctr"/>
                      <a:r>
                        <a:rPr lang="en-US" sz="1200" b="0" i="0" u="none" strike="noStrike" dirty="0">
                          <a:solidFill>
                            <a:srgbClr val="000000"/>
                          </a:solidFill>
                          <a:effectLst/>
                          <a:latin typeface="Calibri"/>
                        </a:rPr>
                        <a:t>Blood (Part B)</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80% MA charges after 3 pints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200" b="0" i="0" u="none" strike="noStrike">
                          <a:solidFill>
                            <a:srgbClr val="000000"/>
                          </a:solidFill>
                          <a:effectLst/>
                          <a:latin typeface="Calibri"/>
                        </a:rPr>
                        <a:t>Pays 1st 3 pints un-replaced blood and 20% MA charges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77676">
                <a:tc>
                  <a:txBody>
                    <a:bodyPr/>
                    <a:lstStyle/>
                    <a:p>
                      <a:pPr algn="l" fontAlgn="ctr"/>
                      <a:r>
                        <a:rPr lang="en-US" sz="1200" b="0" i="0" u="none" strike="noStrike" dirty="0">
                          <a:solidFill>
                            <a:srgbClr val="000000"/>
                          </a:solidFill>
                          <a:effectLst/>
                          <a:latin typeface="Calibri"/>
                        </a:rPr>
                        <a:t>Travel Coverage</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(when outside the US for less </a:t>
                      </a:r>
                      <a:r>
                        <a:rPr lang="en-US" sz="1200" b="0" i="0" u="none" strike="noStrike" dirty="0" smtClean="0">
                          <a:solidFill>
                            <a:srgbClr val="000000"/>
                          </a:solidFill>
                          <a:effectLst/>
                          <a:latin typeface="Calibri"/>
                        </a:rPr>
                        <a:t>than  </a:t>
                      </a:r>
                      <a:r>
                        <a:rPr lang="en-US" sz="1200" b="0" i="0" u="none" strike="noStrike" dirty="0">
                          <a:solidFill>
                            <a:srgbClr val="000000"/>
                          </a:solidFill>
                          <a:effectLst/>
                          <a:latin typeface="Calibri"/>
                        </a:rPr>
                        <a:t>6 consecutive </a:t>
                      </a:r>
                      <a:r>
                        <a:rPr lang="en-US" sz="1200" b="0" i="0" u="none" strike="noStrike" dirty="0" smtClean="0">
                          <a:solidFill>
                            <a:srgbClr val="000000"/>
                          </a:solidFill>
                          <a:effectLst/>
                          <a:latin typeface="Calibri"/>
                        </a:rPr>
                        <a:t>months)</a:t>
                      </a:r>
                      <a:endParaRPr lang="en-US" sz="1200" b="0" i="0" u="none" strike="noStrike" dirty="0">
                        <a:solidFill>
                          <a:srgbClr val="000000"/>
                        </a:solidFill>
                        <a:effectLst/>
                        <a:latin typeface="Calibri"/>
                      </a:endParaRP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en-US" sz="1200" b="0" i="0" u="none" strike="noStrike" dirty="0">
                          <a:solidFill>
                            <a:srgbClr val="000000"/>
                          </a:solidFill>
                          <a:effectLst/>
                          <a:latin typeface="Calibri"/>
                        </a:rPr>
                        <a:t>Not covered</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Calibri"/>
                        </a:rPr>
                        <a:t>Pays 80% inpatient hospital, surgery, anesthetist and in-hospital visits for medically necessary services for 90 days of treatment per lifetime.  For details call Anthem customer service 1-800-825-5541.</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3804">
                <a:tc>
                  <a:txBody>
                    <a:bodyPr/>
                    <a:lstStyle/>
                    <a:p>
                      <a:pPr algn="l" fontAlgn="ctr"/>
                      <a:r>
                        <a:rPr lang="en-US" sz="1200" b="1" i="0" u="none" strike="noStrike" dirty="0">
                          <a:solidFill>
                            <a:srgbClr val="000000"/>
                          </a:solidFill>
                          <a:effectLst/>
                          <a:latin typeface="Calibri"/>
                        </a:rPr>
                        <a:t>Outpatient Prescription Drugs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gridSpan="2">
                  <a:txBody>
                    <a:bodyPr/>
                    <a:lstStyle/>
                    <a:p>
                      <a:pPr algn="ctr" fontAlgn="ctr"/>
                      <a:r>
                        <a:rPr lang="en-US" sz="1200" b="1" i="0" u="sng" strike="noStrike" dirty="0">
                          <a:solidFill>
                            <a:srgbClr val="000000"/>
                          </a:solidFill>
                          <a:effectLst/>
                          <a:latin typeface="Calibri"/>
                        </a:rPr>
                        <a:t>Medicare Part D Prescription drug plan through </a:t>
                      </a:r>
                      <a:r>
                        <a:rPr lang="en-US" sz="1200" b="1" i="0" u="sng" strike="noStrike" dirty="0" err="1">
                          <a:solidFill>
                            <a:srgbClr val="000000"/>
                          </a:solidFill>
                          <a:effectLst/>
                          <a:latin typeface="Calibri"/>
                        </a:rPr>
                        <a:t>Navitus</a:t>
                      </a:r>
                      <a:r>
                        <a:rPr lang="en-US" sz="1200" b="1" i="0" u="sng" strike="noStrike" dirty="0">
                          <a:solidFill>
                            <a:srgbClr val="000000"/>
                          </a:solidFill>
                          <a:effectLst/>
                          <a:latin typeface="Calibri"/>
                        </a:rPr>
                        <a:t> Health Solutions</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extLst>
                  <a:ext uri="{0D108BD9-81ED-4DB2-BD59-A6C34878D82A}">
                    <a16:rowId xmlns:a16="http://schemas.microsoft.com/office/drawing/2014/main" val="10008"/>
                  </a:ext>
                </a:extLst>
              </a:tr>
              <a:tr h="546585">
                <a:tc rowSpan="2">
                  <a:txBody>
                    <a:bodyPr/>
                    <a:lstStyle/>
                    <a:p>
                      <a:pPr algn="l" fontAlgn="t"/>
                      <a:r>
                        <a:rPr lang="en-US" sz="1200" b="0" i="0" u="none" strike="noStrike" dirty="0">
                          <a:solidFill>
                            <a:srgbClr val="C00000"/>
                          </a:solidFill>
                          <a:effectLst/>
                          <a:latin typeface="Calibri"/>
                        </a:rPr>
                        <a:t>Due to Medicare restrictions the following programs are not available with CompanionCare:</a:t>
                      </a:r>
                      <a:br>
                        <a:rPr lang="en-US" sz="1200" b="0" i="0" u="none" strike="noStrike" dirty="0">
                          <a:solidFill>
                            <a:srgbClr val="C00000"/>
                          </a:solidFill>
                          <a:effectLst/>
                          <a:latin typeface="Calibri"/>
                        </a:rPr>
                      </a:br>
                      <a:r>
                        <a:rPr lang="en-US" sz="1200" b="0" i="0" u="none" strike="noStrike" dirty="0">
                          <a:solidFill>
                            <a:srgbClr val="C00000"/>
                          </a:solidFill>
                          <a:effectLst/>
                          <a:latin typeface="Calibri"/>
                        </a:rPr>
                        <a:t>$0 generic copay at Costco &amp; Diabetic Supplies for Generic copay</a:t>
                      </a:r>
                    </a:p>
                  </a:txBody>
                  <a:tcPr marL="6664" marR="6664" marT="66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gridSpan="2">
                  <a:txBody>
                    <a:bodyPr/>
                    <a:lstStyle/>
                    <a:p>
                      <a:pPr algn="l" fontAlgn="ctr"/>
                      <a:r>
                        <a:rPr lang="en-US" sz="1200" b="0" i="0" u="none" strike="noStrike" dirty="0">
                          <a:solidFill>
                            <a:srgbClr val="000000"/>
                          </a:solidFill>
                          <a:effectLst/>
                          <a:latin typeface="Calibri"/>
                        </a:rPr>
                        <a:t>Retail Pharmacy:    30 day supply -   $9 Generic copay     /    $35 Brand copay</a:t>
                      </a:r>
                      <a:br>
                        <a:rPr lang="en-US" sz="1200" b="0" i="0" u="none" strike="noStrike" dirty="0">
                          <a:solidFill>
                            <a:srgbClr val="000000"/>
                          </a:solidFill>
                          <a:effectLst/>
                          <a:latin typeface="Calibri"/>
                        </a:rPr>
                      </a:br>
                      <a:r>
                        <a:rPr lang="en-US" sz="1200" b="0" i="0" u="none" strike="noStrike" dirty="0">
                          <a:solidFill>
                            <a:srgbClr val="000000"/>
                          </a:solidFill>
                          <a:effectLst/>
                          <a:latin typeface="Calibri"/>
                        </a:rPr>
                        <a:t>Mail Order:               90 day supply -   $18 Generic copay   /    $90 Brand copay</a:t>
                      </a:r>
                    </a:p>
                  </a:txBody>
                  <a:tcPr marL="799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09"/>
                  </a:ext>
                </a:extLst>
              </a:tr>
              <a:tr h="714764">
                <a:tc vMerge="1">
                  <a:txBody>
                    <a:bodyPr/>
                    <a:lstStyle/>
                    <a:p>
                      <a:endParaRPr lang="en-US"/>
                    </a:p>
                  </a:txBody>
                  <a:tcPr/>
                </a:tc>
                <a:tc gridSpan="2">
                  <a:txBody>
                    <a:bodyPr/>
                    <a:lstStyle/>
                    <a:p>
                      <a:pPr algn="l" fontAlgn="ctr"/>
                      <a:r>
                        <a:rPr lang="en-US" sz="1100" b="0" i="0" u="none" strike="noStrike" dirty="0">
                          <a:solidFill>
                            <a:srgbClr val="000000"/>
                          </a:solidFill>
                          <a:effectLst/>
                          <a:latin typeface="Calibri"/>
                        </a:rPr>
                        <a:t>Pharmacy benefits are administered through </a:t>
                      </a:r>
                      <a:r>
                        <a:rPr lang="en-US" sz="1100" b="0" i="0" u="none" strike="noStrike" dirty="0" err="1">
                          <a:solidFill>
                            <a:srgbClr val="000000"/>
                          </a:solidFill>
                          <a:effectLst/>
                          <a:latin typeface="Calibri"/>
                        </a:rPr>
                        <a:t>Navitus</a:t>
                      </a:r>
                      <a:r>
                        <a:rPr lang="en-US" sz="1100" b="0" i="0" u="none" strike="noStrike" dirty="0">
                          <a:solidFill>
                            <a:srgbClr val="000000"/>
                          </a:solidFill>
                          <a:effectLst/>
                          <a:latin typeface="Calibri"/>
                        </a:rPr>
                        <a:t> Health Solutions </a:t>
                      </a:r>
                      <a:r>
                        <a:rPr lang="en-US" sz="1100" b="0" i="0" u="none" strike="noStrike" dirty="0" err="1">
                          <a:solidFill>
                            <a:srgbClr val="000000"/>
                          </a:solidFill>
                          <a:effectLst/>
                          <a:latin typeface="Calibri"/>
                        </a:rPr>
                        <a:t>MedicareRx</a:t>
                      </a:r>
                      <a:r>
                        <a:rPr lang="en-US" sz="1100" b="0" i="0" u="none" strike="noStrike" dirty="0">
                          <a:solidFill>
                            <a:srgbClr val="000000"/>
                          </a:solidFill>
                          <a:effectLst/>
                          <a:latin typeface="Calibri"/>
                        </a:rPr>
                        <a:t> using a Med D formulary</a:t>
                      </a:r>
                      <a:r>
                        <a:rPr lang="en-US" sz="1100" b="0" i="0" u="none" strike="noStrike" dirty="0" smtClean="0">
                          <a:solidFill>
                            <a:srgbClr val="000000"/>
                          </a:solidFill>
                          <a:effectLst/>
                          <a:latin typeface="Calibri"/>
                        </a:rPr>
                        <a:t>. Some </a:t>
                      </a:r>
                      <a:r>
                        <a:rPr lang="en-US" sz="1100" b="0" i="0" u="none" strike="noStrike" dirty="0">
                          <a:solidFill>
                            <a:srgbClr val="000000"/>
                          </a:solidFill>
                          <a:effectLst/>
                          <a:latin typeface="Calibri"/>
                        </a:rPr>
                        <a:t>exclusions and prior authorizations may apply.  Members that have questions regarding their medication coverage can call </a:t>
                      </a:r>
                      <a:r>
                        <a:rPr lang="en-US" sz="1100" b="0" i="0" u="none" strike="noStrike" dirty="0" err="1">
                          <a:solidFill>
                            <a:srgbClr val="000000"/>
                          </a:solidFill>
                          <a:effectLst/>
                          <a:latin typeface="Calibri"/>
                        </a:rPr>
                        <a:t>Navitus</a:t>
                      </a:r>
                      <a:r>
                        <a:rPr lang="en-US" sz="1100" b="0" i="0" u="none" strike="noStrike" dirty="0">
                          <a:solidFill>
                            <a:srgbClr val="000000"/>
                          </a:solidFill>
                          <a:effectLst/>
                          <a:latin typeface="Calibri"/>
                        </a:rPr>
                        <a:t> Health Solutions </a:t>
                      </a:r>
                      <a:r>
                        <a:rPr lang="en-US" sz="1100" b="0" i="0" u="none" strike="noStrike" dirty="0" err="1">
                          <a:solidFill>
                            <a:srgbClr val="000000"/>
                          </a:solidFill>
                          <a:effectLst/>
                          <a:latin typeface="Calibri"/>
                        </a:rPr>
                        <a:t>MedicareRx</a:t>
                      </a:r>
                      <a:r>
                        <a:rPr lang="en-US" sz="1100" b="0" i="0" u="none" strike="noStrike" dirty="0">
                          <a:solidFill>
                            <a:srgbClr val="000000"/>
                          </a:solidFill>
                          <a:effectLst/>
                          <a:latin typeface="Calibri"/>
                        </a:rPr>
                        <a:t> at 1-866-270-3877 or TYY users please call 711.</a:t>
                      </a:r>
                    </a:p>
                  </a:txBody>
                  <a:tcPr marL="6664" marR="6664" marT="666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extLst>
                  <a:ext uri="{0D108BD9-81ED-4DB2-BD59-A6C34878D82A}">
                    <a16:rowId xmlns:a16="http://schemas.microsoft.com/office/drawing/2014/main" val="10010"/>
                  </a:ext>
                </a:extLst>
              </a:tr>
              <a:tr h="201815">
                <a:tc>
                  <a:txBody>
                    <a:bodyPr/>
                    <a:lstStyle/>
                    <a:p>
                      <a:pPr algn="l" fontAlgn="ctr"/>
                      <a:endParaRPr lang="en-US" sz="1000" b="1" i="0" u="none" strike="noStrike" dirty="0">
                        <a:solidFill>
                          <a:srgbClr val="000000"/>
                        </a:solidFill>
                        <a:effectLst/>
                        <a:latin typeface="Calibri"/>
                      </a:endParaRPr>
                    </a:p>
                  </a:txBody>
                  <a:tcPr marL="6664" marR="6664" marT="66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1000" b="0" i="0" u="none" strike="noStrike">
                        <a:solidFill>
                          <a:srgbClr val="000000"/>
                        </a:solidFill>
                        <a:effectLst/>
                        <a:latin typeface="Calibri"/>
                      </a:endParaRPr>
                    </a:p>
                  </a:txBody>
                  <a:tcPr marL="6664" marR="6664" marT="666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000" b="0" i="0" u="none" strike="noStrike" dirty="0">
                        <a:solidFill>
                          <a:srgbClr val="000000"/>
                        </a:solidFill>
                        <a:effectLst/>
                        <a:latin typeface="Calibri"/>
                      </a:endParaRPr>
                    </a:p>
                  </a:txBody>
                  <a:tcPr marL="6664" marR="6664" marT="6664"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1"/>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127030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610600" cy="685800"/>
          </a:xfrm>
        </p:spPr>
        <p:txBody>
          <a:bodyPr>
            <a:normAutofit fontScale="90000"/>
          </a:bodyPr>
          <a:lstStyle/>
          <a:p>
            <a:r>
              <a:rPr lang="en-US" sz="3100" dirty="0" smtClean="0"/>
              <a:t>Section III </a:t>
            </a:r>
            <a:r>
              <a:rPr lang="en-US" sz="3100" dirty="0"/>
              <a:t>: </a:t>
            </a:r>
            <a:r>
              <a:rPr lang="en-US" sz="3100" dirty="0" smtClean="0"/>
              <a:t> Review </a:t>
            </a:r>
            <a:r>
              <a:rPr lang="en-US" sz="3100" dirty="0"/>
              <a:t>of </a:t>
            </a:r>
            <a:r>
              <a:rPr lang="en-US" sz="3100" dirty="0" smtClean="0"/>
              <a:t>Plan Types &amp; Differences</a:t>
            </a:r>
            <a:r>
              <a:rPr lang="en-US" sz="2800" dirty="0" smtClean="0"/>
              <a:t/>
            </a:r>
            <a:br>
              <a:rPr lang="en-US" sz="2800" dirty="0" smtClean="0"/>
            </a:b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51988743"/>
              </p:ext>
            </p:extLst>
          </p:nvPr>
        </p:nvGraphicFramePr>
        <p:xfrm>
          <a:off x="228600" y="914402"/>
          <a:ext cx="8762999" cy="5575871"/>
        </p:xfrm>
        <a:graphic>
          <a:graphicData uri="http://schemas.openxmlformats.org/drawingml/2006/table">
            <a:tbl>
              <a:tblPr/>
              <a:tblGrid>
                <a:gridCol w="2864827">
                  <a:extLst>
                    <a:ext uri="{9D8B030D-6E8A-4147-A177-3AD203B41FA5}">
                      <a16:colId xmlns:a16="http://schemas.microsoft.com/office/drawing/2014/main" val="20000"/>
                    </a:ext>
                  </a:extLst>
                </a:gridCol>
                <a:gridCol w="2503497">
                  <a:extLst>
                    <a:ext uri="{9D8B030D-6E8A-4147-A177-3AD203B41FA5}">
                      <a16:colId xmlns:a16="http://schemas.microsoft.com/office/drawing/2014/main" val="20001"/>
                    </a:ext>
                  </a:extLst>
                </a:gridCol>
                <a:gridCol w="1815756">
                  <a:extLst>
                    <a:ext uri="{9D8B030D-6E8A-4147-A177-3AD203B41FA5}">
                      <a16:colId xmlns:a16="http://schemas.microsoft.com/office/drawing/2014/main" val="20002"/>
                    </a:ext>
                  </a:extLst>
                </a:gridCol>
                <a:gridCol w="1578919">
                  <a:extLst>
                    <a:ext uri="{9D8B030D-6E8A-4147-A177-3AD203B41FA5}">
                      <a16:colId xmlns:a16="http://schemas.microsoft.com/office/drawing/2014/main" val="20003"/>
                    </a:ext>
                  </a:extLst>
                </a:gridCol>
              </a:tblGrid>
              <a:tr h="874280">
                <a:tc>
                  <a:txBody>
                    <a:bodyPr/>
                    <a:lstStyle/>
                    <a:p>
                      <a:pPr algn="l" fontAlgn="b"/>
                      <a:r>
                        <a:rPr lang="en-US" sz="2400" b="1" i="0" u="none" strike="noStrike" dirty="0">
                          <a:solidFill>
                            <a:schemeClr val="tx2"/>
                          </a:solidFill>
                          <a:effectLst/>
                          <a:latin typeface="Calibri"/>
                        </a:rPr>
                        <a:t>Important Details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US" sz="1600" b="1" i="0" u="none" strike="noStrike" kern="1200" dirty="0" smtClean="0">
                          <a:solidFill>
                            <a:schemeClr val="tx2"/>
                          </a:solidFill>
                          <a:effectLst/>
                          <a:latin typeface="Calibri"/>
                          <a:ea typeface="+mn-ea"/>
                          <a:cs typeface="+mn-cs"/>
                        </a:rPr>
                        <a:t>Blue Shield</a:t>
                      </a:r>
                      <a:r>
                        <a:rPr lang="en-US" sz="1600" b="1" i="0" u="none" strike="noStrike" kern="1200" baseline="0" dirty="0" smtClean="0">
                          <a:solidFill>
                            <a:schemeClr val="tx2"/>
                          </a:solidFill>
                          <a:effectLst/>
                          <a:latin typeface="Calibri"/>
                          <a:ea typeface="+mn-ea"/>
                          <a:cs typeface="+mn-cs"/>
                        </a:rPr>
                        <a:t> </a:t>
                      </a:r>
                      <a:r>
                        <a:rPr lang="en-US" sz="1600" b="1" i="0" u="none" strike="noStrike" kern="1200" dirty="0" smtClean="0">
                          <a:solidFill>
                            <a:schemeClr val="tx2"/>
                          </a:solidFill>
                          <a:effectLst/>
                          <a:latin typeface="Calibri"/>
                          <a:ea typeface="+mn-ea"/>
                          <a:cs typeface="+mn-cs"/>
                        </a:rPr>
                        <a:t>PPO </a:t>
                      </a:r>
                      <a:r>
                        <a:rPr lang="en-US" sz="1600" b="1" i="0" u="none" strike="noStrike" kern="1200" dirty="0">
                          <a:solidFill>
                            <a:schemeClr val="tx2"/>
                          </a:solidFill>
                          <a:effectLst/>
                          <a:latin typeface="Calibri"/>
                          <a:ea typeface="+mn-ea"/>
                          <a:cs typeface="+mn-cs"/>
                        </a:rPr>
                        <a:t>COB</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da-DK" sz="1600" b="1" i="0" u="none" strike="noStrike" dirty="0">
                          <a:solidFill>
                            <a:schemeClr val="tx2"/>
                          </a:solidFill>
                          <a:effectLst/>
                          <a:latin typeface="Calibri"/>
                        </a:rPr>
                        <a:t>Kaiser Permanente Senior Advantage (KPSA)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600" b="1" i="0" u="none" strike="noStrike" dirty="0">
                          <a:solidFill>
                            <a:schemeClr val="tx2"/>
                          </a:solidFill>
                          <a:effectLst/>
                          <a:latin typeface="Calibri"/>
                        </a:rPr>
                        <a:t>CompanionCare Medicare Supplement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499199">
                <a:tc>
                  <a:txBody>
                    <a:bodyPr/>
                    <a:lstStyle/>
                    <a:p>
                      <a:pPr algn="l" fontAlgn="b"/>
                      <a:r>
                        <a:rPr lang="en-US" sz="1600" b="0" i="0" u="none" strike="noStrike" dirty="0">
                          <a:solidFill>
                            <a:schemeClr val="tx2"/>
                          </a:solidFill>
                          <a:effectLst/>
                          <a:latin typeface="Calibri"/>
                        </a:rPr>
                        <a:t>Providers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U.S. Providers who Accept Medicare Assignment; Use </a:t>
                      </a:r>
                      <a:r>
                        <a:rPr lang="en-US" sz="1600" b="0" i="0" u="none" strike="noStrike" dirty="0" smtClean="0">
                          <a:solidFill>
                            <a:schemeClr val="tx2"/>
                          </a:solidFill>
                          <a:effectLst/>
                          <a:latin typeface="Calibri"/>
                        </a:rPr>
                        <a:t>Blue Shield </a:t>
                      </a:r>
                      <a:r>
                        <a:rPr lang="en-US" sz="1600" b="0" i="0" u="none" strike="noStrike" dirty="0">
                          <a:solidFill>
                            <a:schemeClr val="tx2"/>
                          </a:solidFill>
                          <a:effectLst/>
                          <a:latin typeface="Calibri"/>
                        </a:rPr>
                        <a:t>PPO providers to maximize benefits and minimize potential member cost share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KPSA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U.S. Providers who Accept Medicare Assignment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30840">
                <a:tc>
                  <a:txBody>
                    <a:bodyPr/>
                    <a:lstStyle/>
                    <a:p>
                      <a:pPr algn="l" fontAlgn="b"/>
                      <a:r>
                        <a:rPr lang="en-US" sz="1600" b="0" i="0" u="none" strike="noStrike" dirty="0">
                          <a:solidFill>
                            <a:schemeClr val="tx2"/>
                          </a:solidFill>
                          <a:effectLst/>
                          <a:latin typeface="Calibri"/>
                        </a:rPr>
                        <a:t>Must live </a:t>
                      </a:r>
                      <a:r>
                        <a:rPr lang="en-US" sz="1600" b="0" i="0" u="none" strike="noStrike" dirty="0" smtClean="0">
                          <a:solidFill>
                            <a:schemeClr val="tx2"/>
                          </a:solidFill>
                          <a:effectLst/>
                          <a:latin typeface="Calibri"/>
                        </a:rPr>
                        <a:t>in plan </a:t>
                      </a:r>
                      <a:r>
                        <a:rPr lang="en-US" sz="1600" b="0" i="0" u="none" strike="noStrike" dirty="0">
                          <a:solidFill>
                            <a:schemeClr val="tx2"/>
                          </a:solidFill>
                          <a:effectLst/>
                          <a:latin typeface="Calibri"/>
                        </a:rPr>
                        <a:t>service area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(U.S. only)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(U.S. only)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76881">
                <a:tc>
                  <a:txBody>
                    <a:bodyPr/>
                    <a:lstStyle/>
                    <a:p>
                      <a:pPr algn="l" fontAlgn="b"/>
                      <a:r>
                        <a:rPr lang="en-US" sz="1600" b="0" i="0" u="none" strike="noStrike" dirty="0">
                          <a:solidFill>
                            <a:schemeClr val="tx2"/>
                          </a:solidFill>
                          <a:effectLst/>
                          <a:latin typeface="Calibri"/>
                        </a:rPr>
                        <a:t>Must receive non-emergency services in service area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(U.S. only)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(U.S. only)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3440">
                <a:tc>
                  <a:txBody>
                    <a:bodyPr/>
                    <a:lstStyle/>
                    <a:p>
                      <a:pPr algn="l" fontAlgn="b"/>
                      <a:r>
                        <a:rPr lang="en-US" sz="1600" b="0" i="0" u="none" strike="noStrike" dirty="0">
                          <a:solidFill>
                            <a:schemeClr val="tx2"/>
                          </a:solidFill>
                          <a:effectLst/>
                          <a:latin typeface="Calibri"/>
                        </a:rPr>
                        <a:t>Medicare A &amp; B required for enrollment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Not mandatory, but expensive surcharges will apply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3798">
                <a:tc>
                  <a:txBody>
                    <a:bodyPr/>
                    <a:lstStyle/>
                    <a:p>
                      <a:pPr algn="l" fontAlgn="b"/>
                      <a:r>
                        <a:rPr lang="en-US" sz="1600" b="0" i="0" u="none" strike="noStrike">
                          <a:solidFill>
                            <a:schemeClr val="tx2"/>
                          </a:solidFill>
                          <a:effectLst/>
                          <a:latin typeface="Calibri"/>
                        </a:rPr>
                        <a:t>Medicare assigned to Plan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0511">
                <a:tc>
                  <a:txBody>
                    <a:bodyPr/>
                    <a:lstStyle/>
                    <a:p>
                      <a:pPr algn="l" fontAlgn="b"/>
                      <a:r>
                        <a:rPr lang="en-US" sz="1600" b="0" i="0" u="none" strike="noStrike">
                          <a:solidFill>
                            <a:schemeClr val="tx2"/>
                          </a:solidFill>
                          <a:effectLst/>
                          <a:latin typeface="Calibri"/>
                        </a:rPr>
                        <a:t>Retain Original Medicare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 Assigned to Plan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76881">
                <a:tc>
                  <a:txBody>
                    <a:bodyPr/>
                    <a:lstStyle/>
                    <a:p>
                      <a:pPr algn="l" fontAlgn="b"/>
                      <a:r>
                        <a:rPr lang="en-US" sz="1600" b="0" i="0" u="none" strike="noStrike" dirty="0">
                          <a:solidFill>
                            <a:schemeClr val="tx2"/>
                          </a:solidFill>
                          <a:effectLst/>
                          <a:latin typeface="Calibri"/>
                        </a:rPr>
                        <a:t>Auto-Enrollment in Medicare </a:t>
                      </a:r>
                      <a:r>
                        <a:rPr lang="en-US" sz="1600" b="0" i="0" u="none" strike="noStrike" dirty="0" smtClean="0">
                          <a:solidFill>
                            <a:schemeClr val="tx2"/>
                          </a:solidFill>
                          <a:effectLst/>
                          <a:latin typeface="Calibri"/>
                        </a:rPr>
                        <a:t>          Part </a:t>
                      </a:r>
                      <a:r>
                        <a:rPr lang="en-US" sz="1600" b="0" i="0" u="none" strike="noStrike" dirty="0">
                          <a:solidFill>
                            <a:schemeClr val="tx2"/>
                          </a:solidFill>
                          <a:effectLst/>
                          <a:latin typeface="Calibri"/>
                        </a:rPr>
                        <a:t>D Prescription Drug Plan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773203">
                <a:tc>
                  <a:txBody>
                    <a:bodyPr/>
                    <a:lstStyle/>
                    <a:p>
                      <a:pPr algn="l" fontAlgn="b"/>
                      <a:r>
                        <a:rPr lang="en-US" sz="1600" b="1" i="0" u="none" strike="noStrike" dirty="0">
                          <a:solidFill>
                            <a:schemeClr val="tx2"/>
                          </a:solidFill>
                          <a:effectLst/>
                          <a:latin typeface="Calibri"/>
                        </a:rPr>
                        <a:t>May enroll outside of annual open enrollment per SISC process (minimum </a:t>
                      </a:r>
                      <a:r>
                        <a:rPr lang="en-US" sz="1600" b="1" i="0" u="none" strike="noStrike" dirty="0" smtClean="0">
                          <a:solidFill>
                            <a:schemeClr val="tx2"/>
                          </a:solidFill>
                          <a:effectLst/>
                          <a:latin typeface="Calibri"/>
                        </a:rPr>
                        <a:t>60 </a:t>
                      </a:r>
                      <a:r>
                        <a:rPr lang="en-US" sz="1600" b="1" i="0" u="none" strike="noStrike" dirty="0">
                          <a:solidFill>
                            <a:schemeClr val="tx2"/>
                          </a:solidFill>
                          <a:effectLst/>
                          <a:latin typeface="Calibri"/>
                        </a:rPr>
                        <a:t>days in advance)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2"/>
                          </a:solidFill>
                          <a:effectLst/>
                          <a:latin typeface="Calibri"/>
                        </a:rPr>
                        <a:t>No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chemeClr val="tx2"/>
                          </a:solidFill>
                          <a:effectLst/>
                          <a:latin typeface="Calibri"/>
                        </a:rPr>
                        <a:t>Yes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13</a:t>
            </a:fld>
            <a:endParaRPr lang="en-US" dirty="0"/>
          </a:p>
        </p:txBody>
      </p:sp>
    </p:spTree>
    <p:extLst>
      <p:ext uri="{BB962C8B-B14F-4D97-AF65-F5344CB8AC3E}">
        <p14:creationId xmlns:p14="http://schemas.microsoft.com/office/powerpoint/2010/main" val="172133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800" dirty="0" smtClean="0"/>
              <a:t>Section IV: Retiree Direct Billing Program Overview</a:t>
            </a:r>
            <a:endParaRPr lang="en-US" sz="2800" dirty="0"/>
          </a:p>
        </p:txBody>
      </p:sp>
      <p:sp>
        <p:nvSpPr>
          <p:cNvPr id="3" name="Content Placeholder 2"/>
          <p:cNvSpPr>
            <a:spLocks noGrp="1"/>
          </p:cNvSpPr>
          <p:nvPr>
            <p:ph idx="1"/>
          </p:nvPr>
        </p:nvSpPr>
        <p:spPr/>
        <p:txBody>
          <a:bodyPr>
            <a:normAutofit fontScale="92500" lnSpcReduction="10000"/>
          </a:bodyPr>
          <a:lstStyle/>
          <a:p>
            <a:pPr>
              <a:lnSpc>
                <a:spcPct val="90000"/>
              </a:lnSpc>
              <a:defRPr/>
            </a:pPr>
            <a:r>
              <a:rPr lang="en-US" sz="2800" dirty="0">
                <a:solidFill>
                  <a:schemeClr val="tx2"/>
                </a:solidFill>
              </a:rPr>
              <a:t>Self-pay retirees are billed directly by SISC</a:t>
            </a:r>
          </a:p>
          <a:p>
            <a:pPr>
              <a:lnSpc>
                <a:spcPct val="90000"/>
              </a:lnSpc>
              <a:defRPr/>
            </a:pPr>
            <a:endParaRPr lang="en-US" altLang="en-US" sz="900" dirty="0" smtClean="0">
              <a:solidFill>
                <a:schemeClr val="tx2"/>
              </a:solidFill>
            </a:endParaRPr>
          </a:p>
          <a:p>
            <a:pPr>
              <a:lnSpc>
                <a:spcPct val="90000"/>
              </a:lnSpc>
              <a:defRPr/>
            </a:pPr>
            <a:r>
              <a:rPr lang="en-US" altLang="en-US" sz="2600" dirty="0" smtClean="0">
                <a:solidFill>
                  <a:schemeClr val="tx2"/>
                </a:solidFill>
              </a:rPr>
              <a:t>SISC has </a:t>
            </a:r>
            <a:r>
              <a:rPr lang="en-US" altLang="en-US" sz="2600" dirty="0">
                <a:solidFill>
                  <a:schemeClr val="tx2"/>
                </a:solidFill>
              </a:rPr>
              <a:t>a team dedicated to </a:t>
            </a:r>
            <a:r>
              <a:rPr lang="en-US" altLang="en-US" sz="2600" dirty="0" smtClean="0">
                <a:solidFill>
                  <a:schemeClr val="tx2"/>
                </a:solidFill>
              </a:rPr>
              <a:t>managing monthly billing for District retiree medical plans.  </a:t>
            </a:r>
          </a:p>
          <a:p>
            <a:pPr>
              <a:lnSpc>
                <a:spcPct val="90000"/>
              </a:lnSpc>
              <a:defRPr/>
            </a:pPr>
            <a:endParaRPr lang="en-US" altLang="en-US" sz="900" dirty="0">
              <a:solidFill>
                <a:schemeClr val="tx2"/>
              </a:solidFill>
            </a:endParaRPr>
          </a:p>
          <a:p>
            <a:pPr>
              <a:lnSpc>
                <a:spcPct val="90000"/>
              </a:lnSpc>
              <a:defRPr/>
            </a:pPr>
            <a:r>
              <a:rPr lang="en-US" altLang="en-US" sz="2600" dirty="0" smtClean="0">
                <a:solidFill>
                  <a:schemeClr val="tx2"/>
                </a:solidFill>
              </a:rPr>
              <a:t>The SISC team can assist you with all questions about:</a:t>
            </a:r>
          </a:p>
          <a:p>
            <a:pPr lvl="1">
              <a:lnSpc>
                <a:spcPct val="90000"/>
              </a:lnSpc>
              <a:defRPr/>
            </a:pPr>
            <a:r>
              <a:rPr lang="en-US" altLang="en-US" sz="2200" dirty="0" smtClean="0">
                <a:solidFill>
                  <a:schemeClr val="tx2"/>
                </a:solidFill>
              </a:rPr>
              <a:t>Direct Bill Program billing and premium payment</a:t>
            </a:r>
          </a:p>
          <a:p>
            <a:pPr lvl="1">
              <a:lnSpc>
                <a:spcPct val="90000"/>
              </a:lnSpc>
              <a:defRPr/>
            </a:pPr>
            <a:r>
              <a:rPr lang="en-US" altLang="en-US" sz="2200" dirty="0" smtClean="0">
                <a:solidFill>
                  <a:schemeClr val="tx2"/>
                </a:solidFill>
              </a:rPr>
              <a:t>Enrollment in SISC Direct Bill Plan Options</a:t>
            </a:r>
          </a:p>
          <a:p>
            <a:pPr>
              <a:lnSpc>
                <a:spcPct val="90000"/>
              </a:lnSpc>
              <a:defRPr/>
            </a:pPr>
            <a:endParaRPr lang="en-US" altLang="en-US" sz="900" dirty="0">
              <a:solidFill>
                <a:schemeClr val="tx2"/>
              </a:solidFill>
            </a:endParaRPr>
          </a:p>
          <a:p>
            <a:pPr>
              <a:lnSpc>
                <a:spcPct val="90000"/>
              </a:lnSpc>
              <a:defRPr/>
            </a:pPr>
            <a:r>
              <a:rPr lang="en-US" altLang="en-US" sz="2600" dirty="0">
                <a:solidFill>
                  <a:schemeClr val="tx2"/>
                </a:solidFill>
              </a:rPr>
              <a:t>Your </a:t>
            </a:r>
            <a:r>
              <a:rPr lang="en-US" altLang="en-US" sz="2600" dirty="0" smtClean="0">
                <a:solidFill>
                  <a:schemeClr val="tx2"/>
                </a:solidFill>
              </a:rPr>
              <a:t>medical plan benefits </a:t>
            </a:r>
            <a:r>
              <a:rPr lang="en-US" altLang="en-US" sz="2600" dirty="0">
                <a:solidFill>
                  <a:schemeClr val="tx2"/>
                </a:solidFill>
              </a:rPr>
              <a:t>will be administered entirely by the SISC Office. All communication regarding benefits and payments will be coming from and directed to the SISC office</a:t>
            </a:r>
            <a:r>
              <a:rPr lang="en-US" altLang="en-US" sz="2600" dirty="0" smtClean="0">
                <a:solidFill>
                  <a:schemeClr val="tx2"/>
                </a:solidFill>
              </a:rPr>
              <a:t>. </a:t>
            </a:r>
            <a:endParaRPr lang="en-US" altLang="en-US" sz="2600" dirty="0">
              <a:solidFill>
                <a:schemeClr val="tx2"/>
              </a:solidFill>
            </a:endParaRPr>
          </a:p>
          <a:p>
            <a:pPr marL="0" indent="0">
              <a:lnSpc>
                <a:spcPct val="90000"/>
              </a:lnSpc>
              <a:buNone/>
              <a:defRPr/>
            </a:pPr>
            <a:endParaRPr lang="en-US" altLang="en-US" sz="900" dirty="0">
              <a:solidFill>
                <a:schemeClr val="tx2"/>
              </a:solidFill>
            </a:endParaRPr>
          </a:p>
          <a:p>
            <a:pPr>
              <a:lnSpc>
                <a:spcPct val="90000"/>
              </a:lnSpc>
              <a:defRPr/>
            </a:pPr>
            <a:r>
              <a:rPr lang="en-US" altLang="en-US" sz="2600" dirty="0" smtClean="0">
                <a:solidFill>
                  <a:schemeClr val="tx2"/>
                </a:solidFill>
              </a:rPr>
              <a:t>Upon receipt of your enrollment, SISC will </a:t>
            </a:r>
            <a:r>
              <a:rPr lang="en-US" altLang="en-US" sz="2600" dirty="0">
                <a:solidFill>
                  <a:schemeClr val="tx2"/>
                </a:solidFill>
              </a:rPr>
              <a:t>send you a Welcome Letter with an explanation of the payment </a:t>
            </a:r>
            <a:r>
              <a:rPr lang="en-US" altLang="en-US" sz="2600" dirty="0" smtClean="0">
                <a:solidFill>
                  <a:schemeClr val="tx2"/>
                </a:solidFill>
              </a:rPr>
              <a:t>process</a:t>
            </a:r>
            <a:r>
              <a:rPr lang="en-US" altLang="en-US" sz="2600" dirty="0">
                <a:solidFill>
                  <a:schemeClr val="tx2"/>
                </a:solidFill>
              </a:rPr>
              <a:t>.</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14</a:t>
            </a:fld>
            <a:endParaRPr lang="en-US" dirty="0"/>
          </a:p>
        </p:txBody>
      </p:sp>
    </p:spTree>
    <p:extLst>
      <p:ext uri="{BB962C8B-B14F-4D97-AF65-F5344CB8AC3E}">
        <p14:creationId xmlns:p14="http://schemas.microsoft.com/office/powerpoint/2010/main" val="92491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76" name="Rectangle 24"/>
          <p:cNvSpPr>
            <a:spLocks noGrp="1" noChangeArrowheads="1"/>
          </p:cNvSpPr>
          <p:nvPr>
            <p:ph type="title"/>
          </p:nvPr>
        </p:nvSpPr>
        <p:spPr>
          <a:xfrm>
            <a:off x="457200" y="366713"/>
            <a:ext cx="8534399" cy="838200"/>
          </a:xfrm>
        </p:spPr>
        <p:txBody>
          <a:bodyPr rtlCol="0">
            <a:noAutofit/>
          </a:bodyPr>
          <a:lstStyle/>
          <a:p>
            <a:pPr fontAlgn="auto">
              <a:spcAft>
                <a:spcPts val="0"/>
              </a:spcAft>
              <a:defRPr/>
            </a:pPr>
            <a:r>
              <a:rPr lang="en-US" altLang="en-US" sz="2800" dirty="0"/>
              <a:t>Section </a:t>
            </a:r>
            <a:r>
              <a:rPr lang="en-US" altLang="en-US" sz="2800" dirty="0" smtClean="0"/>
              <a:t>IV : Retiree Program Overview, Continued</a:t>
            </a:r>
            <a:endParaRPr lang="en-US" altLang="en-US" sz="2800" dirty="0"/>
          </a:p>
        </p:txBody>
      </p:sp>
      <p:sp>
        <p:nvSpPr>
          <p:cNvPr id="7171" name="Rectangle 3"/>
          <p:cNvSpPr>
            <a:spLocks noGrp="1" noChangeArrowheads="1"/>
          </p:cNvSpPr>
          <p:nvPr>
            <p:ph type="body" sz="half" idx="1"/>
          </p:nvPr>
        </p:nvSpPr>
        <p:spPr>
          <a:xfrm>
            <a:off x="457200" y="1524000"/>
            <a:ext cx="4038600" cy="4572000"/>
          </a:xfrm>
        </p:spPr>
        <p:txBody>
          <a:bodyPr>
            <a:normAutofit/>
          </a:bodyPr>
          <a:lstStyle/>
          <a:p>
            <a:pPr eaLnBrk="1" hangingPunct="1"/>
            <a:r>
              <a:rPr lang="en-US" altLang="en-US" sz="1600" dirty="0" smtClean="0">
                <a:solidFill>
                  <a:schemeClr val="tx2"/>
                </a:solidFill>
              </a:rPr>
              <a:t>You will receive a monthly statement from SISC at the beginning of each month.  The payment is for that coverage month and is due to SISC by the 20</a:t>
            </a:r>
            <a:r>
              <a:rPr lang="en-US" altLang="en-US" sz="1600" baseline="30000" dirty="0" smtClean="0">
                <a:solidFill>
                  <a:schemeClr val="tx2"/>
                </a:solidFill>
              </a:rPr>
              <a:t>th</a:t>
            </a:r>
            <a:r>
              <a:rPr lang="en-US" altLang="en-US" sz="1600" dirty="0" smtClean="0">
                <a:solidFill>
                  <a:schemeClr val="tx2"/>
                </a:solidFill>
              </a:rPr>
              <a:t>.  </a:t>
            </a:r>
          </a:p>
          <a:p>
            <a:pPr eaLnBrk="1" hangingPunct="1"/>
            <a:endParaRPr lang="en-US" altLang="en-US" sz="1600" dirty="0" smtClean="0">
              <a:solidFill>
                <a:schemeClr val="tx2"/>
              </a:solidFill>
            </a:endParaRPr>
          </a:p>
          <a:p>
            <a:pPr eaLnBrk="1" hangingPunct="1"/>
            <a:r>
              <a:rPr lang="en-US" altLang="en-US" sz="1600" dirty="0" smtClean="0">
                <a:solidFill>
                  <a:schemeClr val="tx2"/>
                </a:solidFill>
              </a:rPr>
              <a:t>SISC can accept advance payments for multiple months.  Advance payments will be reflected on the monthly statement.</a:t>
            </a:r>
          </a:p>
          <a:p>
            <a:pPr eaLnBrk="1" hangingPunct="1"/>
            <a:endParaRPr lang="en-US" altLang="en-US" sz="1600" dirty="0" smtClean="0">
              <a:solidFill>
                <a:schemeClr val="tx2"/>
              </a:solidFill>
            </a:endParaRPr>
          </a:p>
          <a:p>
            <a:pPr eaLnBrk="1" hangingPunct="1"/>
            <a:r>
              <a:rPr lang="en-US" altLang="en-US" sz="1600" dirty="0" smtClean="0">
                <a:solidFill>
                  <a:schemeClr val="tx2"/>
                </a:solidFill>
              </a:rPr>
              <a:t>You may pay by check or an automatic electronic funds transfer.</a:t>
            </a:r>
            <a:endParaRPr lang="en-US" altLang="en-US" sz="1400" dirty="0" smtClean="0">
              <a:solidFill>
                <a:schemeClr val="tx2"/>
              </a:solidFill>
            </a:endParaRPr>
          </a:p>
          <a:p>
            <a:pPr eaLnBrk="1" hangingPunct="1"/>
            <a:endParaRPr lang="en-US" altLang="en-US" sz="2800" dirty="0" smtClean="0">
              <a:solidFill>
                <a:schemeClr val="tx2"/>
              </a:solidFill>
            </a:endParaRPr>
          </a:p>
        </p:txBody>
      </p:sp>
      <p:graphicFrame>
        <p:nvGraphicFramePr>
          <p:cNvPr id="74756" name="Group 4"/>
          <p:cNvGraphicFramePr>
            <a:graphicFrameLocks noGrp="1"/>
          </p:cNvGraphicFramePr>
          <p:nvPr>
            <p:ph sz="quarter" idx="2"/>
          </p:nvPr>
        </p:nvGraphicFramePr>
        <p:xfrm>
          <a:off x="4648200" y="1524000"/>
          <a:ext cx="4038600" cy="4572000"/>
        </p:xfrm>
        <a:graphic>
          <a:graphicData uri="http://schemas.openxmlformats.org/drawingml/2006/table">
            <a:tbl>
              <a:tblPr/>
              <a:tblGrid>
                <a:gridCol w="4038600">
                  <a:extLst>
                    <a:ext uri="{9D8B030D-6E8A-4147-A177-3AD203B41FA5}">
                      <a16:colId xmlns:a16="http://schemas.microsoft.com/office/drawing/2014/main" val="20000"/>
                    </a:ext>
                  </a:extLst>
                </a:gridCol>
              </a:tblGrid>
              <a:tr h="1143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US Mail: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143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SISC III Health Benefits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1143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PO Box 1591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1143000">
                <a:tc>
                  <a:txBody>
                    <a:bodyPr/>
                    <a:lstStyle>
                      <a:lvl1pPr>
                        <a:spcBef>
                          <a:spcPct val="20000"/>
                        </a:spcBef>
                        <a:buClr>
                          <a:schemeClr val="hlink"/>
                        </a:buClr>
                        <a:buSzPct val="65000"/>
                        <a:buFont typeface="Wingdings" pitchFamily="2" charset="2"/>
                        <a:defRPr sz="2800">
                          <a:solidFill>
                            <a:schemeClr val="tx1"/>
                          </a:solidFill>
                          <a:effectLst>
                            <a:outerShdw blurRad="38100" dist="38100" dir="2700000" algn="tl">
                              <a:srgbClr val="000000"/>
                            </a:outerShdw>
                          </a:effectLst>
                          <a:latin typeface="Tahoma" charset="0"/>
                        </a:defRPr>
                      </a:lvl1pPr>
                      <a:lvl2pPr>
                        <a:spcBef>
                          <a:spcPct val="20000"/>
                        </a:spcBef>
                        <a:buClr>
                          <a:schemeClr val="folHlink"/>
                        </a:buClr>
                        <a:buSzPct val="65000"/>
                        <a:buFont typeface="Wingdings" pitchFamily="2" charset="2"/>
                        <a:defRPr sz="2400">
                          <a:solidFill>
                            <a:schemeClr val="tx1"/>
                          </a:solidFill>
                          <a:effectLst>
                            <a:outerShdw blurRad="38100" dist="38100" dir="2700000" algn="tl">
                              <a:srgbClr val="000000"/>
                            </a:outerShdw>
                          </a:effectLst>
                          <a:latin typeface="Tahoma" charset="0"/>
                        </a:defRPr>
                      </a:lvl2pPr>
                      <a:lvl3pPr>
                        <a:spcBef>
                          <a:spcPct val="20000"/>
                        </a:spcBef>
                        <a:buClr>
                          <a:schemeClr val="hlink"/>
                        </a:buClr>
                        <a:buSzPct val="65000"/>
                        <a:buFont typeface="Wingdings" pitchFamily="2" charset="2"/>
                        <a:defRPr sz="2000">
                          <a:solidFill>
                            <a:schemeClr val="tx1"/>
                          </a:solidFill>
                          <a:effectLst>
                            <a:outerShdw blurRad="38100" dist="38100" dir="2700000" algn="tl">
                              <a:srgbClr val="000000"/>
                            </a:outerShdw>
                          </a:effectLst>
                          <a:latin typeface="Tahoma" charset="0"/>
                        </a:defRPr>
                      </a:lvl3pPr>
                      <a:lvl4pPr>
                        <a:spcBef>
                          <a:spcPct val="20000"/>
                        </a:spcBef>
                        <a:buClr>
                          <a:schemeClr val="folHlink"/>
                        </a:buClr>
                        <a:buSzPct val="65000"/>
                        <a:buFont typeface="Wingdings" pitchFamily="2" charset="2"/>
                        <a:defRPr>
                          <a:solidFill>
                            <a:schemeClr val="tx1"/>
                          </a:solidFill>
                          <a:effectLst>
                            <a:outerShdw blurRad="38100" dist="38100" dir="2700000" algn="tl">
                              <a:srgbClr val="000000"/>
                            </a:outerShdw>
                          </a:effectLst>
                          <a:latin typeface="Tahoma" charset="0"/>
                        </a:defRPr>
                      </a:lvl4pPr>
                      <a:lvl5pPr>
                        <a:spcBef>
                          <a:spcPct val="20000"/>
                        </a:spcBef>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5pPr>
                      <a:lvl6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6pPr>
                      <a:lvl7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7pPr>
                      <a:lvl8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8pPr>
                      <a:lvl9pPr fontAlgn="base">
                        <a:spcBef>
                          <a:spcPct val="20000"/>
                        </a:spcBef>
                        <a:spcAft>
                          <a:spcPct val="0"/>
                        </a:spcAft>
                        <a:buClr>
                          <a:schemeClr val="hlink"/>
                        </a:buClr>
                        <a:buSzPct val="65000"/>
                        <a:buFont typeface="Wingdings" pitchFamily="2" charset="2"/>
                        <a:defRPr>
                          <a:solidFill>
                            <a:schemeClr val="tx1"/>
                          </a:solidFill>
                          <a:effectLst>
                            <a:outerShdw blurRad="38100" dist="38100" dir="2700000" algn="tl">
                              <a:srgbClr val="000000"/>
                            </a:outerShdw>
                          </a:effectLst>
                          <a:latin typeface="Tahoma"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altLang="en-US" sz="2400" b="0" i="0" u="none" strike="noStrike" cap="none" normalizeH="0" baseline="0" dirty="0" smtClean="0">
                          <a:ln>
                            <a:noFill/>
                          </a:ln>
                          <a:solidFill>
                            <a:schemeClr val="tx1"/>
                          </a:solidFill>
                          <a:effectLst>
                            <a:outerShdw blurRad="38100" dist="38100" dir="2700000" algn="tl">
                              <a:srgbClr val="000000"/>
                            </a:outerShdw>
                          </a:effectLst>
                          <a:latin typeface="Tahoma" charset="0"/>
                        </a:rPr>
                        <a:t>Bakersfield, CA  93302-1591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12"/>
          </p:nvPr>
        </p:nvSpPr>
        <p:spPr/>
        <p:txBody>
          <a:bodyPr/>
          <a:lstStyle/>
          <a:p>
            <a:pPr>
              <a:defRPr/>
            </a:pPr>
            <a:fld id="{7AB995DF-B765-42E7-8423-159EA36C76BD}" type="slidenum">
              <a:rPr lang="en-US" altLang="en-US" smtClean="0"/>
              <a:pPr>
                <a:defRPr/>
              </a:pPr>
              <a:t>15</a:t>
            </a:fld>
            <a:endParaRPr lang="en-US" altLang="en-US" dirty="0"/>
          </a:p>
        </p:txBody>
      </p:sp>
    </p:spTree>
    <p:extLst>
      <p:ext uri="{BB962C8B-B14F-4D97-AF65-F5344CB8AC3E}">
        <p14:creationId xmlns:p14="http://schemas.microsoft.com/office/powerpoint/2010/main" val="2897151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Section IV: Retiree Direct Billing Program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2"/>
                </a:solidFill>
              </a:rPr>
              <a:t>Self-pay retirees are billed directly by SISC</a:t>
            </a:r>
          </a:p>
          <a:p>
            <a:r>
              <a:rPr lang="en-US" dirty="0" smtClean="0">
                <a:solidFill>
                  <a:schemeClr val="tx2"/>
                </a:solidFill>
              </a:rPr>
              <a:t>Dental and Vision plan through SISC Direct Bill</a:t>
            </a:r>
          </a:p>
          <a:p>
            <a:r>
              <a:rPr lang="en-US" dirty="0" smtClean="0">
                <a:solidFill>
                  <a:schemeClr val="tx2"/>
                </a:solidFill>
              </a:rPr>
              <a:t>The </a:t>
            </a:r>
            <a:r>
              <a:rPr lang="en-US" dirty="0">
                <a:solidFill>
                  <a:schemeClr val="tx2"/>
                </a:solidFill>
              </a:rPr>
              <a:t>following dental and/or vision </a:t>
            </a:r>
            <a:r>
              <a:rPr lang="en-US" dirty="0" smtClean="0">
                <a:solidFill>
                  <a:schemeClr val="tx2"/>
                </a:solidFill>
              </a:rPr>
              <a:t>plans are offered to Direct Bill members </a:t>
            </a:r>
            <a:r>
              <a:rPr lang="en-US" dirty="0">
                <a:solidFill>
                  <a:schemeClr val="tx2"/>
                </a:solidFill>
              </a:rPr>
              <a:t>if </a:t>
            </a:r>
            <a:r>
              <a:rPr lang="en-US" dirty="0" smtClean="0">
                <a:solidFill>
                  <a:schemeClr val="tx2"/>
                </a:solidFill>
              </a:rPr>
              <a:t>they are currently enrolled in Dental and Vision through YCCD</a:t>
            </a:r>
            <a:endParaRPr lang="en-US" dirty="0">
              <a:solidFill>
                <a:schemeClr val="tx2"/>
              </a:solidFill>
            </a:endParaRPr>
          </a:p>
          <a:p>
            <a:pPr lvl="1"/>
            <a:r>
              <a:rPr lang="en-US" dirty="0">
                <a:solidFill>
                  <a:schemeClr val="tx2"/>
                </a:solidFill>
              </a:rPr>
              <a:t>*Delta Dental Premier Incentive Plan $</a:t>
            </a:r>
            <a:r>
              <a:rPr lang="en-US" dirty="0" smtClean="0">
                <a:solidFill>
                  <a:schemeClr val="tx2"/>
                </a:solidFill>
              </a:rPr>
              <a:t>1500</a:t>
            </a:r>
          </a:p>
          <a:p>
            <a:pPr lvl="2"/>
            <a:r>
              <a:rPr lang="en-US" dirty="0" smtClean="0">
                <a:solidFill>
                  <a:schemeClr val="tx2"/>
                </a:solidFill>
              </a:rPr>
              <a:t>The Delta PPO plan is not offered through Direct Bill.  Benefits start at 70% if enrolled on Delta PPO.</a:t>
            </a:r>
          </a:p>
          <a:p>
            <a:pPr lvl="1"/>
            <a:r>
              <a:rPr lang="en-US" dirty="0" smtClean="0">
                <a:solidFill>
                  <a:schemeClr val="tx2"/>
                </a:solidFill>
              </a:rPr>
              <a:t>*</a:t>
            </a:r>
            <a:r>
              <a:rPr lang="en-US" dirty="0">
                <a:solidFill>
                  <a:schemeClr val="tx2"/>
                </a:solidFill>
              </a:rPr>
              <a:t>VSP C $</a:t>
            </a:r>
            <a:r>
              <a:rPr lang="en-US" dirty="0" smtClean="0">
                <a:solidFill>
                  <a:schemeClr val="tx2"/>
                </a:solidFill>
              </a:rPr>
              <a:t>20</a:t>
            </a:r>
          </a:p>
          <a:p>
            <a:pPr lvl="2"/>
            <a:r>
              <a:rPr lang="en-US" dirty="0" smtClean="0">
                <a:solidFill>
                  <a:schemeClr val="tx2"/>
                </a:solidFill>
              </a:rPr>
              <a:t>Compared to YCCD plan, premium is a bit lower, benefits every year, copay $20</a:t>
            </a:r>
            <a:endParaRPr lang="en-US" dirty="0">
              <a:solidFill>
                <a:schemeClr val="tx2"/>
              </a:solidFill>
            </a:endParaRPr>
          </a:p>
          <a:p>
            <a:pPr marL="0" indent="0">
              <a:buNone/>
            </a:pPr>
            <a:r>
              <a:rPr lang="en-US" b="1" dirty="0">
                <a:solidFill>
                  <a:schemeClr val="tx2"/>
                </a:solidFill>
              </a:rPr>
              <a:t>*</a:t>
            </a:r>
            <a:r>
              <a:rPr lang="en-US" dirty="0">
                <a:solidFill>
                  <a:schemeClr val="tx2"/>
                </a:solidFill>
              </a:rPr>
              <a:t>The dental and vision plans listed above are the only choices offered under this program. If the retiree currently has a different dental or vision plan with the school district and they wish to continue with one or both of these products, they will have to change to the plans listed above in order to participate in this program.  The retiree will not have the option of staying on the district dental and/or vision </a:t>
            </a:r>
            <a:r>
              <a:rPr lang="en-US" dirty="0" smtClean="0">
                <a:solidFill>
                  <a:schemeClr val="tx2"/>
                </a:solidFill>
              </a:rPr>
              <a:t>plan if they participate in SISC Retiree Direct Bill.</a:t>
            </a:r>
            <a:endParaRPr lang="en-US" dirty="0">
              <a:solidFill>
                <a:schemeClr val="tx2"/>
              </a:solidFill>
            </a:endParaRPr>
          </a:p>
          <a:p>
            <a:endParaRPr lang="en-US" dirty="0">
              <a:solidFill>
                <a:schemeClr val="tx2"/>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p14="http://schemas.microsoft.com/office/powerpoint/2010/main" val="62823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en-US" sz="3100" dirty="0" smtClean="0"/>
              <a:t/>
            </a:r>
            <a:br>
              <a:rPr lang="en-US" sz="3100" dirty="0" smtClean="0"/>
            </a:br>
            <a:r>
              <a:rPr lang="en-US" sz="3100" dirty="0" smtClean="0"/>
              <a:t>Section V: General Information</a:t>
            </a:r>
            <a:br>
              <a:rPr lang="en-US" sz="3100" dirty="0" smtClean="0"/>
            </a:br>
            <a:r>
              <a:rPr lang="en-US" sz="3100" b="1" dirty="0"/>
              <a:t>Retirees Turning 65 – Medicare Enrollment Timing and </a:t>
            </a:r>
            <a:r>
              <a:rPr lang="en-US" sz="3100" b="1" dirty="0" smtClean="0"/>
              <a:t>Process</a:t>
            </a:r>
            <a:r>
              <a:rPr lang="en-US" b="1" dirty="0">
                <a:solidFill>
                  <a:srgbClr val="7A9142"/>
                </a:solidFill>
              </a:rPr>
              <a:t/>
            </a:r>
            <a:br>
              <a:rPr lang="en-US" b="1" dirty="0">
                <a:solidFill>
                  <a:srgbClr val="7A9142"/>
                </a:solidFill>
              </a:rPr>
            </a:br>
            <a:endParaRPr lang="en-US" dirty="0"/>
          </a:p>
        </p:txBody>
      </p:sp>
      <p:sp>
        <p:nvSpPr>
          <p:cNvPr id="3" name="Content Placeholder 2"/>
          <p:cNvSpPr>
            <a:spLocks noGrp="1"/>
          </p:cNvSpPr>
          <p:nvPr>
            <p:ph idx="1"/>
          </p:nvPr>
        </p:nvSpPr>
        <p:spPr/>
        <p:txBody>
          <a:bodyPr>
            <a:normAutofit fontScale="85000" lnSpcReduction="20000"/>
          </a:bodyPr>
          <a:lstStyle/>
          <a:p>
            <a:pPr>
              <a:spcAft>
                <a:spcPts val="2000"/>
              </a:spcAft>
            </a:pPr>
            <a:endParaRPr lang="en-US" sz="900" dirty="0" smtClean="0">
              <a:solidFill>
                <a:schemeClr val="tx2"/>
              </a:solidFill>
            </a:endParaRPr>
          </a:p>
          <a:p>
            <a:pPr>
              <a:spcAft>
                <a:spcPts val="2000"/>
              </a:spcAft>
            </a:pPr>
            <a:r>
              <a:rPr lang="en-US" dirty="0" smtClean="0">
                <a:solidFill>
                  <a:schemeClr val="tx2"/>
                </a:solidFill>
              </a:rPr>
              <a:t>SISC </a:t>
            </a:r>
            <a:r>
              <a:rPr lang="en-US" dirty="0">
                <a:solidFill>
                  <a:schemeClr val="tx2"/>
                </a:solidFill>
              </a:rPr>
              <a:t>will send retirees/spouses turning 65 a letter approximately 90 days prior to their birthday </a:t>
            </a:r>
            <a:r>
              <a:rPr lang="en-US" dirty="0" smtClean="0">
                <a:solidFill>
                  <a:schemeClr val="tx2"/>
                </a:solidFill>
              </a:rPr>
              <a:t>as a reminder to apply </a:t>
            </a:r>
            <a:r>
              <a:rPr lang="en-US" dirty="0">
                <a:solidFill>
                  <a:schemeClr val="tx2"/>
                </a:solidFill>
              </a:rPr>
              <a:t>for Medicare Parts A &amp;B.</a:t>
            </a:r>
            <a:endParaRPr lang="en-US" sz="900" dirty="0">
              <a:solidFill>
                <a:schemeClr val="tx2"/>
              </a:solidFill>
            </a:endParaRPr>
          </a:p>
          <a:p>
            <a:pPr>
              <a:spcAft>
                <a:spcPts val="1500"/>
              </a:spcAft>
            </a:pPr>
            <a:r>
              <a:rPr lang="en-US" dirty="0">
                <a:solidFill>
                  <a:schemeClr val="tx2"/>
                </a:solidFill>
              </a:rPr>
              <a:t>Contact the SISC office 90 days prior to your 65</a:t>
            </a:r>
            <a:r>
              <a:rPr lang="en-US" baseline="30000" dirty="0">
                <a:solidFill>
                  <a:schemeClr val="tx2"/>
                </a:solidFill>
              </a:rPr>
              <a:t>th</a:t>
            </a:r>
            <a:r>
              <a:rPr lang="en-US" dirty="0">
                <a:solidFill>
                  <a:schemeClr val="tx2"/>
                </a:solidFill>
              </a:rPr>
              <a:t> birthday if you would like to continue your SISC coverage after age 65.  SISC can then send you the necessary enrollment forms or information required to move to an over 65 plan.</a:t>
            </a:r>
          </a:p>
          <a:p>
            <a:pPr>
              <a:spcAft>
                <a:spcPts val="1500"/>
              </a:spcAft>
            </a:pPr>
            <a:r>
              <a:rPr lang="en-US" sz="2800" dirty="0">
                <a:solidFill>
                  <a:schemeClr val="tx2"/>
                </a:solidFill>
              </a:rPr>
              <a:t>You must enroll and remain enrolled in Medicare Part A and Part </a:t>
            </a:r>
            <a:r>
              <a:rPr lang="en-US" sz="2800" dirty="0" smtClean="0">
                <a:solidFill>
                  <a:schemeClr val="tx2"/>
                </a:solidFill>
              </a:rPr>
              <a:t>B on the first date of Medicare eligibility, otherwise, </a:t>
            </a:r>
            <a:r>
              <a:rPr lang="en-US" sz="2800" b="1" dirty="0">
                <a:solidFill>
                  <a:schemeClr val="tx2"/>
                </a:solidFill>
              </a:rPr>
              <a:t>non-refundable premium surcharges will be </a:t>
            </a:r>
            <a:r>
              <a:rPr lang="en-US" sz="2800" b="1" dirty="0" smtClean="0">
                <a:solidFill>
                  <a:schemeClr val="tx2"/>
                </a:solidFill>
              </a:rPr>
              <a:t>applied </a:t>
            </a:r>
            <a:r>
              <a:rPr lang="en-US" sz="2800" b="1" dirty="0">
                <a:solidFill>
                  <a:schemeClr val="tx2"/>
                </a:solidFill>
              </a:rPr>
              <a:t>from the first date of Medicare eligibility</a:t>
            </a:r>
            <a:r>
              <a:rPr lang="en-US" sz="2800" b="1" dirty="0" smtClean="0">
                <a:solidFill>
                  <a:schemeClr val="tx2"/>
                </a:solidFill>
              </a:rPr>
              <a:t>. </a:t>
            </a:r>
            <a:r>
              <a:rPr lang="en-US" sz="2800" dirty="0" smtClean="0">
                <a:solidFill>
                  <a:schemeClr val="tx2"/>
                </a:solidFill>
              </a:rPr>
              <a:t>You are eligible for Medicare the first day of the month before your 65</a:t>
            </a:r>
            <a:r>
              <a:rPr lang="en-US" sz="2800" baseline="30000" dirty="0" smtClean="0">
                <a:solidFill>
                  <a:schemeClr val="tx2"/>
                </a:solidFill>
              </a:rPr>
              <a:t>th</a:t>
            </a:r>
            <a:r>
              <a:rPr lang="en-US" sz="2800" dirty="0" smtClean="0">
                <a:solidFill>
                  <a:schemeClr val="tx2"/>
                </a:solidFill>
              </a:rPr>
              <a:t> birthday. </a:t>
            </a:r>
            <a:endParaRPr lang="en-US" dirty="0">
              <a:solidFill>
                <a:schemeClr val="tx2"/>
              </a:solidFill>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dirty="0"/>
          </a:p>
        </p:txBody>
      </p:sp>
    </p:spTree>
    <p:extLst>
      <p:ext uri="{BB962C8B-B14F-4D97-AF65-F5344CB8AC3E}">
        <p14:creationId xmlns:p14="http://schemas.microsoft.com/office/powerpoint/2010/main" val="2477064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Section V: General Information –</a:t>
            </a:r>
            <a:br>
              <a:rPr lang="en-US" sz="3200" dirty="0" smtClean="0"/>
            </a:br>
            <a:r>
              <a:rPr lang="en-US" sz="3200" dirty="0" smtClean="0"/>
              <a:t>Medicare Plans</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tx2"/>
                </a:solidFill>
              </a:rPr>
              <a:t>When considering other options (outside of SISC)…</a:t>
            </a:r>
          </a:p>
          <a:p>
            <a:pPr lvl="1"/>
            <a:r>
              <a:rPr lang="en-US" dirty="0">
                <a:solidFill>
                  <a:schemeClr val="tx2"/>
                </a:solidFill>
              </a:rPr>
              <a:t>Keep your annual Notice of </a:t>
            </a:r>
            <a:r>
              <a:rPr lang="en-US" dirty="0" smtClean="0">
                <a:solidFill>
                  <a:schemeClr val="tx2"/>
                </a:solidFill>
              </a:rPr>
              <a:t>Creditable Coverage</a:t>
            </a:r>
          </a:p>
          <a:p>
            <a:pPr lvl="1"/>
            <a:r>
              <a:rPr lang="en-US" dirty="0" smtClean="0">
                <a:solidFill>
                  <a:schemeClr val="tx2"/>
                </a:solidFill>
              </a:rPr>
              <a:t>Compare plans carefully (example: KPSA SISC vs. individual)</a:t>
            </a:r>
            <a:endParaRPr lang="en-US" dirty="0">
              <a:solidFill>
                <a:schemeClr val="tx2"/>
              </a:solidFill>
            </a:endParaRPr>
          </a:p>
          <a:p>
            <a:pPr lvl="1"/>
            <a:r>
              <a:rPr lang="en-US" dirty="0" smtClean="0">
                <a:solidFill>
                  <a:schemeClr val="tx2"/>
                </a:solidFill>
              </a:rPr>
              <a:t>Understand the Medicare Part D Coverage Gap (“Donut Hole”)</a:t>
            </a:r>
          </a:p>
          <a:p>
            <a:pPr lvl="1"/>
            <a:r>
              <a:rPr lang="en-US" dirty="0">
                <a:solidFill>
                  <a:schemeClr val="tx2"/>
                </a:solidFill>
              </a:rPr>
              <a:t>https://www.medicare.gov/part-d/costs/coverage-gap/part-d-coverage-gap.html</a:t>
            </a:r>
            <a:endParaRPr lang="en-US" dirty="0" smtClean="0">
              <a:solidFill>
                <a:schemeClr val="tx2"/>
              </a:solidFill>
            </a:endParaRPr>
          </a:p>
          <a:p>
            <a:pPr lvl="2"/>
            <a:r>
              <a:rPr lang="en-US" dirty="0">
                <a:solidFill>
                  <a:schemeClr val="tx2"/>
                </a:solidFill>
              </a:rPr>
              <a:t>Not everyone will enter the coverage gap. The coverage gap begins after you and your drug plan have spent a certain amount for covered drugs. In 2016, once you and your plan have spent $</a:t>
            </a:r>
            <a:r>
              <a:rPr lang="en-US" dirty="0" smtClean="0">
                <a:solidFill>
                  <a:schemeClr val="tx2"/>
                </a:solidFill>
              </a:rPr>
              <a:t>3,310 ($3,700 in 2017) </a:t>
            </a:r>
            <a:r>
              <a:rPr lang="en-US" dirty="0">
                <a:solidFill>
                  <a:schemeClr val="tx2"/>
                </a:solidFill>
              </a:rPr>
              <a:t>on covered drugs, you're in the coverage gap. This amount may change each </a:t>
            </a:r>
            <a:r>
              <a:rPr lang="en-US" dirty="0" smtClean="0">
                <a:solidFill>
                  <a:schemeClr val="tx2"/>
                </a:solidFill>
              </a:rPr>
              <a:t>year.</a:t>
            </a:r>
            <a:endParaRPr lang="en-US" dirty="0">
              <a:solidFill>
                <a:schemeClr val="tx2"/>
              </a:solidFill>
            </a:endParaRPr>
          </a:p>
          <a:p>
            <a:pPr lvl="2"/>
            <a:r>
              <a:rPr lang="en-US" dirty="0" smtClean="0">
                <a:solidFill>
                  <a:schemeClr val="tx2"/>
                </a:solidFill>
              </a:rPr>
              <a:t>SISC plans do NOT have a Part D coverage gap </a:t>
            </a:r>
          </a:p>
          <a:p>
            <a:pPr lvl="2"/>
            <a:r>
              <a:rPr lang="en-US" sz="2200" b="1" dirty="0" smtClean="0">
                <a:solidFill>
                  <a:schemeClr val="tx2"/>
                </a:solidFill>
              </a:rPr>
              <a:t>Plan </a:t>
            </a:r>
            <a:r>
              <a:rPr lang="en-US" sz="2200" b="1" dirty="0">
                <a:solidFill>
                  <a:schemeClr val="tx2"/>
                </a:solidFill>
              </a:rPr>
              <a:t>ahead </a:t>
            </a:r>
            <a:r>
              <a:rPr lang="en-US" sz="2200" dirty="0">
                <a:solidFill>
                  <a:schemeClr val="tx2"/>
                </a:solidFill>
              </a:rPr>
              <a:t>so that you maintain continuous </a:t>
            </a:r>
            <a:r>
              <a:rPr lang="en-US" sz="2200" dirty="0" smtClean="0">
                <a:solidFill>
                  <a:schemeClr val="tx2"/>
                </a:solidFill>
              </a:rPr>
              <a:t>coverage</a:t>
            </a:r>
          </a:p>
          <a:p>
            <a:pPr lvl="2"/>
            <a:r>
              <a:rPr lang="en-US" dirty="0">
                <a:solidFill>
                  <a:schemeClr val="tx2"/>
                </a:solidFill>
              </a:rPr>
              <a:t>Notify SISC/YCCD if you plan to terminate coverage</a:t>
            </a:r>
          </a:p>
          <a:p>
            <a:pPr lvl="2"/>
            <a:r>
              <a:rPr lang="en-US" dirty="0" smtClean="0">
                <a:solidFill>
                  <a:schemeClr val="tx2"/>
                </a:solidFill>
              </a:rPr>
              <a:t>Terminate coverage with YCCD only after you have a new plan in place</a:t>
            </a:r>
          </a:p>
          <a:p>
            <a:pPr lvl="1"/>
            <a:r>
              <a:rPr lang="en-US" sz="2200" dirty="0" smtClean="0">
                <a:solidFill>
                  <a:schemeClr val="tx2"/>
                </a:solidFill>
              </a:rPr>
              <a:t>Avoid Medicare late enrollment penalties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p14="http://schemas.microsoft.com/office/powerpoint/2010/main" val="1194280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0CFEC368-1D7A-4F81-ABF6-AE0E36BAF64C}" type="slidenum">
              <a:rPr lang="en-US" smtClean="0"/>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229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560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for Discussion</a:t>
            </a:r>
            <a:endParaRPr lang="en-US" dirty="0"/>
          </a:p>
        </p:txBody>
      </p:sp>
      <p:sp>
        <p:nvSpPr>
          <p:cNvPr id="3" name="Content Placeholder 2"/>
          <p:cNvSpPr>
            <a:spLocks noGrp="1"/>
          </p:cNvSpPr>
          <p:nvPr>
            <p:ph idx="1"/>
          </p:nvPr>
        </p:nvSpPr>
        <p:spPr/>
        <p:txBody>
          <a:bodyPr>
            <a:normAutofit lnSpcReduction="10000"/>
          </a:bodyPr>
          <a:lstStyle/>
          <a:p>
            <a:pPr marL="274320" lvl="1" indent="0">
              <a:buNone/>
            </a:pPr>
            <a:r>
              <a:rPr lang="en-US" b="1" dirty="0" smtClean="0">
                <a:solidFill>
                  <a:schemeClr val="tx2"/>
                </a:solidFill>
              </a:rPr>
              <a:t>Section I:   </a:t>
            </a:r>
            <a:r>
              <a:rPr lang="en-US" dirty="0" smtClean="0">
                <a:solidFill>
                  <a:schemeClr val="tx2"/>
                </a:solidFill>
              </a:rPr>
              <a:t>What’s Available? </a:t>
            </a:r>
          </a:p>
          <a:p>
            <a:pPr marL="274320" lvl="1" indent="0">
              <a:buNone/>
            </a:pPr>
            <a:endParaRPr lang="en-US" b="1" dirty="0">
              <a:solidFill>
                <a:schemeClr val="tx2"/>
              </a:solidFill>
            </a:endParaRPr>
          </a:p>
          <a:p>
            <a:pPr marL="274320" lvl="1" indent="0">
              <a:buNone/>
            </a:pPr>
            <a:r>
              <a:rPr lang="en-US" b="1" dirty="0">
                <a:solidFill>
                  <a:schemeClr val="tx2"/>
                </a:solidFill>
              </a:rPr>
              <a:t>Section </a:t>
            </a:r>
            <a:r>
              <a:rPr lang="en-US" b="1" dirty="0" smtClean="0">
                <a:solidFill>
                  <a:schemeClr val="tx2"/>
                </a:solidFill>
              </a:rPr>
              <a:t>II: </a:t>
            </a:r>
            <a:r>
              <a:rPr lang="en-US" dirty="0" smtClean="0">
                <a:solidFill>
                  <a:schemeClr val="tx2"/>
                </a:solidFill>
              </a:rPr>
              <a:t> Overview of Plan Options </a:t>
            </a:r>
          </a:p>
          <a:p>
            <a:pPr lvl="1"/>
            <a:r>
              <a:rPr lang="en-US" dirty="0" smtClean="0">
                <a:solidFill>
                  <a:schemeClr val="tx2"/>
                </a:solidFill>
              </a:rPr>
              <a:t>Brief summary of each plan, refer to Plan Benefit Summary for details</a:t>
            </a:r>
          </a:p>
          <a:p>
            <a:pPr marL="274320" lvl="1" indent="0">
              <a:buNone/>
            </a:pPr>
            <a:endParaRPr lang="en-US" dirty="0">
              <a:solidFill>
                <a:schemeClr val="tx2"/>
              </a:solidFill>
            </a:endParaRPr>
          </a:p>
          <a:p>
            <a:pPr marL="274320" lvl="1" indent="0">
              <a:buNone/>
            </a:pPr>
            <a:r>
              <a:rPr lang="en-US" b="1" dirty="0">
                <a:solidFill>
                  <a:schemeClr val="tx2"/>
                </a:solidFill>
              </a:rPr>
              <a:t>Section </a:t>
            </a:r>
            <a:r>
              <a:rPr lang="en-US" b="1" dirty="0" smtClean="0">
                <a:solidFill>
                  <a:schemeClr val="tx2"/>
                </a:solidFill>
              </a:rPr>
              <a:t>III</a:t>
            </a:r>
            <a:r>
              <a:rPr lang="en-US" b="1" dirty="0">
                <a:solidFill>
                  <a:schemeClr val="tx2"/>
                </a:solidFill>
              </a:rPr>
              <a:t>: </a:t>
            </a:r>
            <a:r>
              <a:rPr lang="en-US" dirty="0">
                <a:solidFill>
                  <a:schemeClr val="tx2"/>
                </a:solidFill>
              </a:rPr>
              <a:t> </a:t>
            </a:r>
            <a:r>
              <a:rPr lang="en-US" dirty="0" smtClean="0">
                <a:solidFill>
                  <a:schemeClr val="tx2"/>
                </a:solidFill>
              </a:rPr>
              <a:t>Review </a:t>
            </a:r>
            <a:r>
              <a:rPr lang="en-US" dirty="0">
                <a:solidFill>
                  <a:schemeClr val="tx2"/>
                </a:solidFill>
              </a:rPr>
              <a:t>of </a:t>
            </a:r>
            <a:r>
              <a:rPr lang="en-US" dirty="0" smtClean="0">
                <a:solidFill>
                  <a:schemeClr val="tx2"/>
                </a:solidFill>
              </a:rPr>
              <a:t>Plans &amp; Differences</a:t>
            </a:r>
            <a:endParaRPr lang="en-US" dirty="0">
              <a:solidFill>
                <a:schemeClr val="tx2"/>
              </a:solidFill>
            </a:endParaRPr>
          </a:p>
          <a:p>
            <a:pPr marL="274320" lvl="1" indent="0">
              <a:buNone/>
            </a:pPr>
            <a:endParaRPr lang="en-US" b="1" dirty="0" smtClean="0">
              <a:solidFill>
                <a:schemeClr val="tx2"/>
              </a:solidFill>
            </a:endParaRPr>
          </a:p>
          <a:p>
            <a:pPr marL="274320" lvl="1" indent="0">
              <a:buNone/>
            </a:pPr>
            <a:r>
              <a:rPr lang="en-US" b="1" dirty="0" smtClean="0">
                <a:solidFill>
                  <a:schemeClr val="tx2"/>
                </a:solidFill>
              </a:rPr>
              <a:t>Section IV: </a:t>
            </a:r>
            <a:r>
              <a:rPr lang="en-US" dirty="0" smtClean="0">
                <a:solidFill>
                  <a:schemeClr val="tx2"/>
                </a:solidFill>
              </a:rPr>
              <a:t>SISC Retiree Direct Bill Program</a:t>
            </a:r>
          </a:p>
          <a:p>
            <a:pPr lvl="2"/>
            <a:endParaRPr lang="en-US" b="1" dirty="0" smtClean="0">
              <a:solidFill>
                <a:schemeClr val="tx2"/>
              </a:solidFill>
            </a:endParaRPr>
          </a:p>
          <a:p>
            <a:pPr marL="274320" lvl="1" indent="0">
              <a:buNone/>
            </a:pPr>
            <a:r>
              <a:rPr lang="en-US" b="1" dirty="0" smtClean="0">
                <a:solidFill>
                  <a:schemeClr val="tx2"/>
                </a:solidFill>
              </a:rPr>
              <a:t>Section V: </a:t>
            </a:r>
            <a:r>
              <a:rPr lang="en-US" dirty="0">
                <a:solidFill>
                  <a:schemeClr val="tx2"/>
                </a:solidFill>
              </a:rPr>
              <a:t>Retirees Turning 65 – Medicare </a:t>
            </a:r>
            <a:r>
              <a:rPr lang="en-US" dirty="0" smtClean="0">
                <a:solidFill>
                  <a:schemeClr val="tx2"/>
                </a:solidFill>
              </a:rPr>
              <a:t>Enrollment Timing &amp; Process</a:t>
            </a:r>
          </a:p>
          <a:p>
            <a:pPr marL="274320" lvl="1" indent="0">
              <a:buNone/>
            </a:pPr>
            <a:endParaRPr lang="en-US" dirty="0">
              <a:solidFill>
                <a:schemeClr val="tx2"/>
              </a:solidFill>
            </a:endParaRPr>
          </a:p>
          <a:p>
            <a:pPr marL="274320" lvl="1" indent="0">
              <a:buNone/>
            </a:pPr>
            <a:r>
              <a:rPr lang="en-US" b="1" dirty="0" smtClean="0">
                <a:solidFill>
                  <a:schemeClr val="tx2"/>
                </a:solidFill>
              </a:rPr>
              <a:t>Section VI: </a:t>
            </a:r>
            <a:r>
              <a:rPr lang="en-US" dirty="0" smtClean="0">
                <a:solidFill>
                  <a:schemeClr val="tx2"/>
                </a:solidFill>
              </a:rPr>
              <a:t>Review</a:t>
            </a:r>
          </a:p>
          <a:p>
            <a:pPr lvl="1"/>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p14="http://schemas.microsoft.com/office/powerpoint/2010/main" val="2168678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b="1" dirty="0" smtClean="0">
                <a:solidFill>
                  <a:schemeClr val="tx2"/>
                </a:solidFill>
              </a:rPr>
              <a:t>Medicare &amp; You Handbook </a:t>
            </a:r>
            <a:r>
              <a:rPr lang="en-US" dirty="0" smtClean="0">
                <a:solidFill>
                  <a:schemeClr val="tx2"/>
                </a:solidFill>
              </a:rPr>
              <a:t>- published annually </a:t>
            </a:r>
            <a:r>
              <a:rPr lang="en-US" dirty="0" smtClean="0">
                <a:solidFill>
                  <a:schemeClr val="tx2"/>
                </a:solidFill>
                <a:hlinkClick r:id="rId2"/>
              </a:rPr>
              <a:t>www.medicare.gov/medicare-and-you/medicare-and-you.html</a:t>
            </a:r>
            <a:endParaRPr lang="en-US" dirty="0" smtClean="0">
              <a:solidFill>
                <a:schemeClr val="tx2"/>
              </a:solidFill>
            </a:endParaRPr>
          </a:p>
          <a:p>
            <a:endParaRPr lang="en-US" dirty="0" smtClean="0">
              <a:solidFill>
                <a:schemeClr val="tx2"/>
              </a:solidFill>
            </a:endParaRPr>
          </a:p>
          <a:p>
            <a:r>
              <a:rPr lang="en-US" b="1" dirty="0">
                <a:solidFill>
                  <a:schemeClr val="tx2"/>
                </a:solidFill>
              </a:rPr>
              <a:t>Stanislaus County HICAP office</a:t>
            </a:r>
          </a:p>
          <a:p>
            <a:pPr marL="274320" lvl="1" indent="0">
              <a:buNone/>
            </a:pPr>
            <a:r>
              <a:rPr lang="en-US" dirty="0">
                <a:solidFill>
                  <a:schemeClr val="tx2"/>
                </a:solidFill>
                <a:hlinkClick r:id="rId3"/>
              </a:rPr>
              <a:t>http://cahealthadvocates.org/hicap/stanislaus</a:t>
            </a:r>
            <a:r>
              <a:rPr lang="en-US" dirty="0" smtClean="0">
                <a:solidFill>
                  <a:schemeClr val="tx2"/>
                </a:solidFill>
                <a:hlinkClick r:id="rId3"/>
              </a:rPr>
              <a:t>/</a:t>
            </a:r>
            <a:endParaRPr lang="en-US" dirty="0" smtClean="0">
              <a:solidFill>
                <a:schemeClr val="tx2"/>
              </a:solidFill>
            </a:endParaRPr>
          </a:p>
          <a:p>
            <a:pPr marL="274320" lvl="1" indent="0">
              <a:buNone/>
            </a:pPr>
            <a:r>
              <a:rPr lang="en-US" dirty="0" smtClean="0">
                <a:solidFill>
                  <a:schemeClr val="tx2"/>
                </a:solidFill>
              </a:rPr>
              <a:t>(209</a:t>
            </a:r>
            <a:r>
              <a:rPr lang="en-US" dirty="0">
                <a:solidFill>
                  <a:schemeClr val="tx2"/>
                </a:solidFill>
              </a:rPr>
              <a:t>) </a:t>
            </a:r>
            <a:r>
              <a:rPr lang="en-US" dirty="0" smtClean="0">
                <a:solidFill>
                  <a:schemeClr val="tx2"/>
                </a:solidFill>
              </a:rPr>
              <a:t>558-4540</a:t>
            </a:r>
          </a:p>
          <a:p>
            <a:pPr marL="274320" lvl="1" indent="0">
              <a:buNone/>
            </a:pPr>
            <a:endParaRPr lang="en-US" dirty="0" smtClean="0">
              <a:solidFill>
                <a:schemeClr val="tx2"/>
              </a:solidFill>
            </a:endParaRPr>
          </a:p>
          <a:p>
            <a:pPr marL="182880" lvl="1"/>
            <a:r>
              <a:rPr lang="en-US" sz="2400" b="1" dirty="0" err="1">
                <a:solidFill>
                  <a:schemeClr val="tx2"/>
                </a:solidFill>
              </a:rPr>
              <a:t>Toulumne</a:t>
            </a:r>
            <a:r>
              <a:rPr lang="en-US" sz="2400" b="1" dirty="0">
                <a:solidFill>
                  <a:schemeClr val="tx2"/>
                </a:solidFill>
              </a:rPr>
              <a:t> County HICAP office</a:t>
            </a:r>
          </a:p>
          <a:p>
            <a:pPr marL="274320" lvl="1" indent="0">
              <a:buNone/>
            </a:pPr>
            <a:r>
              <a:rPr lang="en-US" b="1" dirty="0">
                <a:solidFill>
                  <a:schemeClr val="tx2"/>
                </a:solidFill>
              </a:rPr>
              <a:t>http://cahealthadvocates.org/hicap/toulumne/</a:t>
            </a:r>
            <a:endParaRPr lang="en-US" b="1" dirty="0" smtClean="0">
              <a:solidFill>
                <a:schemeClr val="tx2"/>
              </a:solidFill>
            </a:endParaRPr>
          </a:p>
          <a:p>
            <a:pPr marL="274320" lvl="1" indent="0">
              <a:buNone/>
            </a:pPr>
            <a:r>
              <a:rPr lang="en-US" dirty="0" smtClean="0">
                <a:solidFill>
                  <a:schemeClr val="tx2"/>
                </a:solidFill>
              </a:rPr>
              <a:t>(209</a:t>
            </a:r>
            <a:r>
              <a:rPr lang="en-US" dirty="0">
                <a:solidFill>
                  <a:schemeClr val="tx2"/>
                </a:solidFill>
              </a:rPr>
              <a:t>) 532-6272 ext. 226</a:t>
            </a:r>
            <a:endParaRPr lang="en-US" dirty="0" smtClean="0">
              <a:solidFill>
                <a:schemeClr val="tx2"/>
              </a:solidFill>
            </a:endParaRPr>
          </a:p>
          <a:p>
            <a:pPr marL="274320" lvl="1" indent="0">
              <a:buNone/>
            </a:pPr>
            <a:endParaRPr lang="en-US" dirty="0"/>
          </a:p>
          <a:p>
            <a:pPr marL="274320" lvl="1" indent="0">
              <a:buNone/>
            </a:pP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20</a:t>
            </a:fld>
            <a:endParaRPr lang="en-US" dirty="0"/>
          </a:p>
        </p:txBody>
      </p:sp>
    </p:spTree>
    <p:extLst>
      <p:ext uri="{BB962C8B-B14F-4D97-AF65-F5344CB8AC3E}">
        <p14:creationId xmlns:p14="http://schemas.microsoft.com/office/powerpoint/2010/main" val="2036615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VI: Review</a:t>
            </a:r>
            <a:endParaRPr lang="en-US" dirty="0"/>
          </a:p>
        </p:txBody>
      </p:sp>
      <p:sp>
        <p:nvSpPr>
          <p:cNvPr id="3" name="Content Placeholder 2"/>
          <p:cNvSpPr>
            <a:spLocks noGrp="1"/>
          </p:cNvSpPr>
          <p:nvPr>
            <p:ph idx="1"/>
          </p:nvPr>
        </p:nvSpPr>
        <p:spPr/>
        <p:txBody>
          <a:bodyPr>
            <a:normAutofit fontScale="92500"/>
          </a:bodyPr>
          <a:lstStyle/>
          <a:p>
            <a:r>
              <a:rPr lang="en-US" dirty="0" smtClean="0">
                <a:solidFill>
                  <a:schemeClr val="tx2"/>
                </a:solidFill>
              </a:rPr>
              <a:t>Multiple plan options available through YCCD</a:t>
            </a:r>
          </a:p>
          <a:p>
            <a:r>
              <a:rPr lang="en-US" dirty="0" smtClean="0">
                <a:solidFill>
                  <a:schemeClr val="tx2"/>
                </a:solidFill>
              </a:rPr>
              <a:t>The CompanionCare and KPSA options are less expensive than PPO</a:t>
            </a:r>
          </a:p>
          <a:p>
            <a:r>
              <a:rPr lang="en-US" dirty="0" smtClean="0">
                <a:solidFill>
                  <a:schemeClr val="tx2"/>
                </a:solidFill>
              </a:rPr>
              <a:t>You may change mid-year to CompanionCare or KPSA with at least 60 days notice to the YCCD Benefits Department</a:t>
            </a:r>
          </a:p>
          <a:p>
            <a:r>
              <a:rPr lang="en-US" dirty="0" smtClean="0">
                <a:solidFill>
                  <a:schemeClr val="tx2"/>
                </a:solidFill>
              </a:rPr>
              <a:t>If you want to change back to PPO, you will need to wait until the annual Open Enrollment (October 1</a:t>
            </a:r>
            <a:r>
              <a:rPr lang="en-US" baseline="30000" dirty="0" smtClean="0">
                <a:solidFill>
                  <a:schemeClr val="tx2"/>
                </a:solidFill>
              </a:rPr>
              <a:t>st</a:t>
            </a:r>
            <a:r>
              <a:rPr lang="en-US" dirty="0" smtClean="0">
                <a:solidFill>
                  <a:schemeClr val="tx2"/>
                </a:solidFill>
              </a:rPr>
              <a:t> effective date)</a:t>
            </a:r>
          </a:p>
          <a:p>
            <a:r>
              <a:rPr lang="en-US" dirty="0" smtClean="0">
                <a:solidFill>
                  <a:schemeClr val="tx2"/>
                </a:solidFill>
              </a:rPr>
              <a:t>KPSA</a:t>
            </a:r>
          </a:p>
          <a:p>
            <a:pPr lvl="1"/>
            <a:r>
              <a:rPr lang="en-US" dirty="0" smtClean="0">
                <a:solidFill>
                  <a:schemeClr val="tx2"/>
                </a:solidFill>
              </a:rPr>
              <a:t>KP Enrollment form and KPSA election form </a:t>
            </a:r>
            <a:r>
              <a:rPr lang="en-US" dirty="0">
                <a:solidFill>
                  <a:schemeClr val="tx2"/>
                </a:solidFill>
              </a:rPr>
              <a:t>+ Medicare card copies</a:t>
            </a:r>
          </a:p>
          <a:p>
            <a:pPr marL="274320" lvl="1" indent="0">
              <a:buNone/>
            </a:pPr>
            <a:r>
              <a:rPr lang="en-US" dirty="0" smtClean="0">
                <a:solidFill>
                  <a:schemeClr val="tx2"/>
                </a:solidFill>
              </a:rPr>
              <a:t>for each covered member</a:t>
            </a:r>
          </a:p>
          <a:p>
            <a:pPr marL="182880" lvl="1"/>
            <a:r>
              <a:rPr lang="en-US" sz="2400" dirty="0">
                <a:solidFill>
                  <a:schemeClr val="tx2"/>
                </a:solidFill>
              </a:rPr>
              <a:t>CompanionCare</a:t>
            </a:r>
          </a:p>
          <a:p>
            <a:pPr lvl="1"/>
            <a:r>
              <a:rPr lang="en-US" sz="2100" dirty="0">
                <a:solidFill>
                  <a:schemeClr val="tx2"/>
                </a:solidFill>
              </a:rPr>
              <a:t>CompanionCare Enrollment </a:t>
            </a:r>
            <a:r>
              <a:rPr lang="en-US" sz="2100" dirty="0" smtClean="0">
                <a:solidFill>
                  <a:schemeClr val="tx2"/>
                </a:solidFill>
              </a:rPr>
              <a:t>Form </a:t>
            </a:r>
            <a:r>
              <a:rPr lang="en-US" sz="2100" dirty="0">
                <a:solidFill>
                  <a:schemeClr val="tx2"/>
                </a:solidFill>
              </a:rPr>
              <a:t>+ Medicare card copies</a:t>
            </a:r>
            <a:r>
              <a:rPr lang="en-US" sz="2100" dirty="0" smtClean="0">
                <a:solidFill>
                  <a:schemeClr val="tx2"/>
                </a:solidFill>
              </a:rPr>
              <a:t> </a:t>
            </a:r>
            <a:r>
              <a:rPr lang="en-US" sz="2100" dirty="0">
                <a:solidFill>
                  <a:schemeClr val="tx2"/>
                </a:solidFill>
              </a:rPr>
              <a:t>for each covered member</a:t>
            </a:r>
          </a:p>
          <a:p>
            <a:pPr marL="0" indent="0">
              <a:buNone/>
            </a:pPr>
            <a:endParaRPr lang="en-US" dirty="0" smtClean="0"/>
          </a:p>
          <a:p>
            <a:pPr marL="274320"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2536241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dirty="0" smtClean="0">
                <a:solidFill>
                  <a:schemeClr val="tx2"/>
                </a:solidFill>
              </a:rPr>
              <a:t>Thank you for your attendance.</a:t>
            </a:r>
          </a:p>
        </p:txBody>
      </p:sp>
      <p:sp>
        <p:nvSpPr>
          <p:cNvPr id="4" name="Slide Number Placeholder 3"/>
          <p:cNvSpPr>
            <a:spLocks noGrp="1"/>
          </p:cNvSpPr>
          <p:nvPr>
            <p:ph type="sldNum" sz="quarter" idx="12"/>
          </p:nvPr>
        </p:nvSpPr>
        <p:spPr/>
        <p:txBody>
          <a:bodyPr/>
          <a:lstStyle/>
          <a:p>
            <a:fld id="{0CFEC368-1D7A-4F81-ABF6-AE0E36BAF64C}" type="slidenum">
              <a:rPr lang="en-US" smtClean="0"/>
              <a:pPr/>
              <a:t>22</a:t>
            </a:fld>
            <a:endParaRPr lang="en-US" dirty="0"/>
          </a:p>
        </p:txBody>
      </p:sp>
    </p:spTree>
    <p:extLst>
      <p:ext uri="{BB962C8B-B14F-4D97-AF65-F5344CB8AC3E}">
        <p14:creationId xmlns:p14="http://schemas.microsoft.com/office/powerpoint/2010/main" val="1729486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685800"/>
          </a:xfrm>
        </p:spPr>
        <p:txBody>
          <a:bodyPr>
            <a:normAutofit/>
          </a:bodyPr>
          <a:lstStyle/>
          <a:p>
            <a:r>
              <a:rPr lang="en-US" sz="2800" b="1" dirty="0" smtClean="0"/>
              <a:t>Section I: What’s Available?</a:t>
            </a:r>
            <a:endParaRPr lang="en-US" sz="2800" b="1" dirty="0"/>
          </a:p>
        </p:txBody>
      </p:sp>
      <p:sp>
        <p:nvSpPr>
          <p:cNvPr id="3" name="Content Placeholder 2"/>
          <p:cNvSpPr>
            <a:spLocks noGrp="1"/>
          </p:cNvSpPr>
          <p:nvPr>
            <p:ph idx="1"/>
          </p:nvPr>
        </p:nvSpPr>
        <p:spPr>
          <a:xfrm>
            <a:off x="304800" y="990600"/>
            <a:ext cx="8534400" cy="5410200"/>
          </a:xfrm>
        </p:spPr>
        <p:txBody>
          <a:bodyPr>
            <a:normAutofit fontScale="77500" lnSpcReduction="20000"/>
          </a:bodyPr>
          <a:lstStyle/>
          <a:p>
            <a:pPr marL="0" indent="0">
              <a:buNone/>
            </a:pPr>
            <a:endParaRPr lang="en-US" sz="2600" dirty="0" smtClean="0">
              <a:solidFill>
                <a:schemeClr val="tx2"/>
              </a:solidFill>
            </a:endParaRPr>
          </a:p>
          <a:p>
            <a:pPr marL="0" indent="0">
              <a:buNone/>
            </a:pPr>
            <a:r>
              <a:rPr lang="en-US" sz="2600" dirty="0" smtClean="0">
                <a:solidFill>
                  <a:schemeClr val="tx2"/>
                </a:solidFill>
              </a:rPr>
              <a:t>There are three types of plans available </a:t>
            </a:r>
            <a:r>
              <a:rPr lang="en-US" sz="2600" dirty="0">
                <a:solidFill>
                  <a:schemeClr val="tx2"/>
                </a:solidFill>
              </a:rPr>
              <a:t>through </a:t>
            </a:r>
            <a:r>
              <a:rPr lang="en-US" sz="2600" dirty="0" smtClean="0">
                <a:solidFill>
                  <a:schemeClr val="tx2"/>
                </a:solidFill>
              </a:rPr>
              <a:t>YCCD:</a:t>
            </a:r>
          </a:p>
          <a:p>
            <a:pPr marL="0" indent="0">
              <a:buNone/>
            </a:pPr>
            <a:endParaRPr lang="en-US" sz="2600" dirty="0">
              <a:solidFill>
                <a:schemeClr val="tx2"/>
              </a:solidFill>
            </a:endParaRPr>
          </a:p>
          <a:p>
            <a:pPr lvl="1" indent="-457200">
              <a:buFont typeface="+mj-lt"/>
              <a:buAutoNum type="arabicPeriod"/>
            </a:pPr>
            <a:r>
              <a:rPr lang="en-US" sz="3000" b="1" dirty="0" smtClean="0">
                <a:solidFill>
                  <a:schemeClr val="tx2"/>
                </a:solidFill>
              </a:rPr>
              <a:t>Blue Shield PPO </a:t>
            </a:r>
            <a:r>
              <a:rPr lang="en-US" sz="3000" dirty="0" smtClean="0">
                <a:solidFill>
                  <a:schemeClr val="tx2"/>
                </a:solidFill>
              </a:rPr>
              <a:t>- Medicare </a:t>
            </a:r>
            <a:r>
              <a:rPr lang="en-US" sz="3000" dirty="0">
                <a:solidFill>
                  <a:schemeClr val="tx2"/>
                </a:solidFill>
              </a:rPr>
              <a:t>Coordination of Benefits </a:t>
            </a:r>
            <a:r>
              <a:rPr lang="en-US" sz="3000" dirty="0" smtClean="0">
                <a:solidFill>
                  <a:schemeClr val="tx2"/>
                </a:solidFill>
              </a:rPr>
              <a:t>(COB) Plans </a:t>
            </a:r>
          </a:p>
          <a:p>
            <a:pPr lvl="1" indent="-457200">
              <a:buFont typeface="+mj-lt"/>
              <a:buAutoNum type="arabicPeriod"/>
            </a:pPr>
            <a:endParaRPr lang="en-US" sz="1000" dirty="0">
              <a:solidFill>
                <a:schemeClr val="tx2"/>
              </a:solidFill>
            </a:endParaRPr>
          </a:p>
          <a:p>
            <a:pPr lvl="2" indent="-457200"/>
            <a:r>
              <a:rPr lang="en-US" sz="2800" dirty="0">
                <a:solidFill>
                  <a:schemeClr val="tx2"/>
                </a:solidFill>
              </a:rPr>
              <a:t>Most </a:t>
            </a:r>
            <a:r>
              <a:rPr lang="en-US" sz="2800" dirty="0" smtClean="0">
                <a:solidFill>
                  <a:schemeClr val="tx2"/>
                </a:solidFill>
              </a:rPr>
              <a:t>expensive: Single </a:t>
            </a:r>
            <a:r>
              <a:rPr lang="en-US" sz="2800" dirty="0">
                <a:solidFill>
                  <a:schemeClr val="tx2"/>
                </a:solidFill>
              </a:rPr>
              <a:t>$506 to $538 (varies by plan</a:t>
            </a:r>
            <a:r>
              <a:rPr lang="en-US" sz="2800" dirty="0" smtClean="0">
                <a:solidFill>
                  <a:schemeClr val="tx2"/>
                </a:solidFill>
              </a:rPr>
              <a:t>)</a:t>
            </a:r>
          </a:p>
          <a:p>
            <a:pPr lvl="2" indent="-457200"/>
            <a:endParaRPr lang="en-US" sz="1000" dirty="0">
              <a:solidFill>
                <a:schemeClr val="tx2"/>
              </a:solidFill>
            </a:endParaRPr>
          </a:p>
          <a:p>
            <a:pPr marL="0" indent="0">
              <a:buNone/>
            </a:pPr>
            <a:r>
              <a:rPr lang="en-US" sz="3000" dirty="0" smtClean="0">
                <a:solidFill>
                  <a:schemeClr val="tx2"/>
                </a:solidFill>
              </a:rPr>
              <a:t>2.  </a:t>
            </a:r>
            <a:r>
              <a:rPr lang="en-US" sz="3000" b="1" dirty="0" smtClean="0">
                <a:solidFill>
                  <a:schemeClr val="tx2"/>
                </a:solidFill>
              </a:rPr>
              <a:t>Kaiser </a:t>
            </a:r>
            <a:r>
              <a:rPr lang="en-US" sz="3000" b="1" dirty="0">
                <a:solidFill>
                  <a:schemeClr val="tx2"/>
                </a:solidFill>
              </a:rPr>
              <a:t>Permanente Senior </a:t>
            </a:r>
            <a:r>
              <a:rPr lang="en-US" sz="3000" b="1" dirty="0" smtClean="0">
                <a:solidFill>
                  <a:schemeClr val="tx2"/>
                </a:solidFill>
              </a:rPr>
              <a:t>Advantage </a:t>
            </a:r>
            <a:r>
              <a:rPr lang="en-US" sz="3000" dirty="0" smtClean="0">
                <a:solidFill>
                  <a:schemeClr val="tx2"/>
                </a:solidFill>
              </a:rPr>
              <a:t>(KPSA) </a:t>
            </a:r>
            <a:r>
              <a:rPr lang="en-US" sz="3000" dirty="0">
                <a:solidFill>
                  <a:schemeClr val="tx2"/>
                </a:solidFill>
              </a:rPr>
              <a:t>Plan (HMO)</a:t>
            </a:r>
          </a:p>
          <a:p>
            <a:pPr lvl="2" indent="-457200"/>
            <a:r>
              <a:rPr lang="en-US" sz="2800" dirty="0">
                <a:solidFill>
                  <a:schemeClr val="tx2"/>
                </a:solidFill>
              </a:rPr>
              <a:t>Less expensive than </a:t>
            </a:r>
            <a:r>
              <a:rPr lang="en-US" sz="2800" dirty="0" smtClean="0">
                <a:solidFill>
                  <a:schemeClr val="tx2"/>
                </a:solidFill>
              </a:rPr>
              <a:t>PPO: Single </a:t>
            </a:r>
            <a:r>
              <a:rPr lang="en-US" sz="2800" dirty="0">
                <a:solidFill>
                  <a:schemeClr val="tx2"/>
                </a:solidFill>
              </a:rPr>
              <a:t>$329</a:t>
            </a:r>
          </a:p>
          <a:p>
            <a:pPr lvl="2" indent="-457200"/>
            <a:endParaRPr lang="en-US" sz="1000" dirty="0" smtClean="0">
              <a:solidFill>
                <a:schemeClr val="tx2"/>
              </a:solidFill>
            </a:endParaRPr>
          </a:p>
          <a:p>
            <a:pPr lvl="2" indent="-457200"/>
            <a:r>
              <a:rPr lang="en-US" sz="2800" dirty="0" smtClean="0">
                <a:solidFill>
                  <a:schemeClr val="tx2"/>
                </a:solidFill>
              </a:rPr>
              <a:t>May enroll mid year. Contact Benefits Department at least 60 days in advance.</a:t>
            </a:r>
          </a:p>
          <a:p>
            <a:pPr lvl="2" indent="-457200"/>
            <a:endParaRPr lang="en-US" sz="1000" dirty="0">
              <a:solidFill>
                <a:schemeClr val="tx2"/>
              </a:solidFill>
            </a:endParaRPr>
          </a:p>
          <a:p>
            <a:pPr marL="0" lvl="1" indent="0">
              <a:buNone/>
            </a:pPr>
            <a:r>
              <a:rPr lang="en-US" sz="3000" dirty="0" smtClean="0">
                <a:solidFill>
                  <a:schemeClr val="tx2"/>
                </a:solidFill>
              </a:rPr>
              <a:t>3.  </a:t>
            </a:r>
            <a:r>
              <a:rPr lang="en-US" sz="3000" b="1" dirty="0" smtClean="0">
                <a:solidFill>
                  <a:schemeClr val="tx2"/>
                </a:solidFill>
              </a:rPr>
              <a:t>Companion </a:t>
            </a:r>
            <a:r>
              <a:rPr lang="en-US" sz="3000" b="1" dirty="0">
                <a:solidFill>
                  <a:schemeClr val="tx2"/>
                </a:solidFill>
              </a:rPr>
              <a:t>Care Medicare Supplement Plan</a:t>
            </a:r>
          </a:p>
          <a:p>
            <a:pPr lvl="2" indent="-457200"/>
            <a:r>
              <a:rPr lang="en-US" sz="2800" dirty="0">
                <a:solidFill>
                  <a:schemeClr val="tx2"/>
                </a:solidFill>
              </a:rPr>
              <a:t>Less expensive than </a:t>
            </a:r>
            <a:r>
              <a:rPr lang="en-US" sz="2800" dirty="0" smtClean="0">
                <a:solidFill>
                  <a:schemeClr val="tx2"/>
                </a:solidFill>
              </a:rPr>
              <a:t>PPO: Single $419</a:t>
            </a:r>
          </a:p>
          <a:p>
            <a:pPr lvl="2" indent="-457200"/>
            <a:endParaRPr lang="en-US" sz="1000" dirty="0" smtClean="0">
              <a:solidFill>
                <a:schemeClr val="tx2"/>
              </a:solidFill>
            </a:endParaRPr>
          </a:p>
          <a:p>
            <a:pPr lvl="2" indent="-457200"/>
            <a:r>
              <a:rPr lang="en-US" sz="2800" dirty="0">
                <a:solidFill>
                  <a:schemeClr val="tx2"/>
                </a:solidFill>
              </a:rPr>
              <a:t>May enroll mid year. Contact Benefits Department at least 60 days in advance.</a:t>
            </a:r>
          </a:p>
          <a:p>
            <a:pPr lvl="2" indent="-457200"/>
            <a:endParaRPr lang="en-US" sz="2800" dirty="0">
              <a:solidFill>
                <a:schemeClr val="tx2"/>
              </a:solidFill>
            </a:endParaRPr>
          </a:p>
          <a:p>
            <a:pPr marL="0" lvl="1" indent="0">
              <a:buNone/>
            </a:pPr>
            <a:endParaRPr lang="en-US" sz="3200" b="1" dirty="0" smtClean="0"/>
          </a:p>
          <a:p>
            <a:pPr marL="685800" lvl="1" indent="-685800"/>
            <a:endParaRPr lang="en-US" sz="3200"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200838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sz="2800" dirty="0" smtClean="0"/>
              <a:t>Section II: Overview </a:t>
            </a:r>
            <a:r>
              <a:rPr lang="en-US" sz="2800" dirty="0"/>
              <a:t>of </a:t>
            </a:r>
            <a:r>
              <a:rPr lang="en-US" sz="2800" dirty="0" smtClean="0"/>
              <a:t> </a:t>
            </a:r>
            <a:r>
              <a:rPr lang="en-US" sz="2800" dirty="0"/>
              <a:t>Plan Options </a:t>
            </a:r>
            <a:r>
              <a:rPr lang="en-US" sz="2800" dirty="0" smtClean="0"/>
              <a:t> </a:t>
            </a:r>
            <a:br>
              <a:rPr lang="en-US" sz="2800" dirty="0" smtClean="0"/>
            </a:br>
            <a:endParaRPr lang="en-US" sz="2800" dirty="0"/>
          </a:p>
        </p:txBody>
      </p:sp>
      <p:sp>
        <p:nvSpPr>
          <p:cNvPr id="3" name="Content Placeholder 2"/>
          <p:cNvSpPr>
            <a:spLocks noGrp="1"/>
          </p:cNvSpPr>
          <p:nvPr>
            <p:ph idx="1"/>
          </p:nvPr>
        </p:nvSpPr>
        <p:spPr>
          <a:xfrm>
            <a:off x="457200" y="990600"/>
            <a:ext cx="8229600" cy="5410200"/>
          </a:xfrm>
        </p:spPr>
        <p:txBody>
          <a:bodyPr>
            <a:normAutofit fontScale="47500" lnSpcReduction="20000"/>
          </a:bodyPr>
          <a:lstStyle/>
          <a:p>
            <a:endParaRPr lang="en-US" sz="3000" dirty="0">
              <a:solidFill>
                <a:schemeClr val="tx2"/>
              </a:solidFill>
            </a:endParaRPr>
          </a:p>
          <a:p>
            <a:pPr marL="0" lvl="1" indent="0">
              <a:buNone/>
            </a:pPr>
            <a:r>
              <a:rPr lang="en-US" sz="5900" b="1" dirty="0" smtClean="0">
                <a:solidFill>
                  <a:schemeClr val="tx2"/>
                </a:solidFill>
              </a:rPr>
              <a:t>Blue Shield PPO - Medicare </a:t>
            </a:r>
            <a:r>
              <a:rPr lang="en-US" sz="5900" b="1" dirty="0">
                <a:solidFill>
                  <a:schemeClr val="tx2"/>
                </a:solidFill>
              </a:rPr>
              <a:t>Coordination of Benefits Plans </a:t>
            </a:r>
            <a:endParaRPr lang="en-US" sz="5900" b="1" dirty="0" smtClean="0">
              <a:solidFill>
                <a:schemeClr val="tx2"/>
              </a:solidFill>
            </a:endParaRPr>
          </a:p>
          <a:p>
            <a:pPr marL="0" lvl="1" indent="0">
              <a:buNone/>
            </a:pPr>
            <a:r>
              <a:rPr lang="en-US" sz="4800" dirty="0" smtClean="0">
                <a:solidFill>
                  <a:schemeClr val="tx2"/>
                </a:solidFill>
              </a:rPr>
              <a:t>Enrollment </a:t>
            </a:r>
            <a:r>
              <a:rPr lang="en-US" sz="4800" dirty="0">
                <a:solidFill>
                  <a:schemeClr val="tx2"/>
                </a:solidFill>
              </a:rPr>
              <a:t>in Medicare Part A &amp; B is required to avoid </a:t>
            </a:r>
            <a:r>
              <a:rPr lang="en-US" sz="4800" dirty="0" smtClean="0">
                <a:solidFill>
                  <a:schemeClr val="tx2"/>
                </a:solidFill>
              </a:rPr>
              <a:t>expensive </a:t>
            </a:r>
            <a:r>
              <a:rPr lang="en-US" sz="4800" dirty="0">
                <a:solidFill>
                  <a:schemeClr val="tx2"/>
                </a:solidFill>
              </a:rPr>
              <a:t>premium surcharges for missing </a:t>
            </a:r>
            <a:r>
              <a:rPr lang="en-US" sz="4800" dirty="0" smtClean="0">
                <a:solidFill>
                  <a:schemeClr val="tx2"/>
                </a:solidFill>
              </a:rPr>
              <a:t>Medicare.</a:t>
            </a:r>
          </a:p>
          <a:p>
            <a:pPr marL="0" lvl="1" indent="0">
              <a:buNone/>
            </a:pPr>
            <a:endParaRPr lang="en-US" sz="1700" dirty="0">
              <a:solidFill>
                <a:schemeClr val="tx2"/>
              </a:solidFill>
            </a:endParaRPr>
          </a:p>
          <a:p>
            <a:pPr lvl="1"/>
            <a:r>
              <a:rPr lang="en-US" sz="4800" dirty="0">
                <a:solidFill>
                  <a:schemeClr val="tx2"/>
                </a:solidFill>
              </a:rPr>
              <a:t>Member retains original Medicare A &amp; </a:t>
            </a:r>
            <a:r>
              <a:rPr lang="en-US" sz="4800" dirty="0" smtClean="0">
                <a:solidFill>
                  <a:schemeClr val="tx2"/>
                </a:solidFill>
              </a:rPr>
              <a:t>B</a:t>
            </a:r>
          </a:p>
          <a:p>
            <a:pPr lvl="1"/>
            <a:endParaRPr lang="en-US" sz="1700" dirty="0">
              <a:solidFill>
                <a:schemeClr val="tx2"/>
              </a:solidFill>
            </a:endParaRPr>
          </a:p>
          <a:p>
            <a:pPr lvl="1"/>
            <a:r>
              <a:rPr lang="en-US" sz="4800" dirty="0">
                <a:solidFill>
                  <a:schemeClr val="tx2"/>
                </a:solidFill>
              </a:rPr>
              <a:t>Member may access medical services with any U.S. provider who accepts Medicare assignment.  To maximize Plan benefits and minimize potential out of pocket cost, use providers in the </a:t>
            </a:r>
            <a:r>
              <a:rPr lang="en-US" sz="4800" dirty="0" smtClean="0">
                <a:solidFill>
                  <a:schemeClr val="tx2"/>
                </a:solidFill>
              </a:rPr>
              <a:t>Blue </a:t>
            </a:r>
            <a:r>
              <a:rPr lang="en-US" sz="4800" dirty="0">
                <a:solidFill>
                  <a:schemeClr val="tx2"/>
                </a:solidFill>
              </a:rPr>
              <a:t>Shield PPO network</a:t>
            </a:r>
            <a:r>
              <a:rPr lang="en-US" sz="4800" dirty="0" smtClean="0">
                <a:solidFill>
                  <a:schemeClr val="tx2"/>
                </a:solidFill>
              </a:rPr>
              <a:t>.</a:t>
            </a:r>
          </a:p>
          <a:p>
            <a:pPr lvl="1"/>
            <a:endParaRPr lang="en-US" sz="1700" dirty="0">
              <a:solidFill>
                <a:schemeClr val="tx2"/>
              </a:solidFill>
            </a:endParaRPr>
          </a:p>
          <a:p>
            <a:pPr lvl="1"/>
            <a:r>
              <a:rPr lang="en-US" sz="4800" dirty="0">
                <a:solidFill>
                  <a:schemeClr val="tx2"/>
                </a:solidFill>
              </a:rPr>
              <a:t>Members enrolled on the Blue </a:t>
            </a:r>
            <a:r>
              <a:rPr lang="en-US" sz="4800" dirty="0" smtClean="0">
                <a:solidFill>
                  <a:schemeClr val="tx2"/>
                </a:solidFill>
              </a:rPr>
              <a:t>Shield PPO </a:t>
            </a:r>
            <a:r>
              <a:rPr lang="en-US" sz="4800" dirty="0">
                <a:solidFill>
                  <a:schemeClr val="tx2"/>
                </a:solidFill>
              </a:rPr>
              <a:t>plan are not enrolled </a:t>
            </a:r>
            <a:r>
              <a:rPr lang="en-US" sz="4800" dirty="0" smtClean="0">
                <a:solidFill>
                  <a:schemeClr val="tx2"/>
                </a:solidFill>
              </a:rPr>
              <a:t>in Medicare </a:t>
            </a:r>
            <a:r>
              <a:rPr lang="en-US" sz="4800" dirty="0">
                <a:solidFill>
                  <a:schemeClr val="tx2"/>
                </a:solidFill>
              </a:rPr>
              <a:t>Part D drug coverage. </a:t>
            </a:r>
            <a:r>
              <a:rPr lang="en-US" sz="4800" dirty="0" smtClean="0">
                <a:solidFill>
                  <a:schemeClr val="tx2"/>
                </a:solidFill>
              </a:rPr>
              <a:t>The </a:t>
            </a:r>
            <a:r>
              <a:rPr lang="en-US" sz="4800" dirty="0">
                <a:solidFill>
                  <a:schemeClr val="tx2"/>
                </a:solidFill>
              </a:rPr>
              <a:t>Prescription Drug Plan, administered by </a:t>
            </a:r>
            <a:r>
              <a:rPr lang="en-US" sz="4800" dirty="0" err="1">
                <a:solidFill>
                  <a:schemeClr val="tx2"/>
                </a:solidFill>
              </a:rPr>
              <a:t>Navitus</a:t>
            </a:r>
            <a:r>
              <a:rPr lang="en-US" sz="4800" dirty="0">
                <a:solidFill>
                  <a:schemeClr val="tx2"/>
                </a:solidFill>
              </a:rPr>
              <a:t> Health Solutions, mirrors the Active Employee benefit.</a:t>
            </a:r>
          </a:p>
          <a:p>
            <a:pPr lvl="1"/>
            <a:r>
              <a:rPr lang="en-US" sz="4800" b="1" dirty="0" smtClean="0">
                <a:solidFill>
                  <a:schemeClr val="tx2"/>
                </a:solidFill>
              </a:rPr>
              <a:t>2016-17 Monthly Single Rates: $506 to $538 (varies by plan)</a:t>
            </a:r>
            <a:endParaRPr lang="en-US" sz="4800" b="1" dirty="0">
              <a:solidFill>
                <a:schemeClr val="tx2"/>
              </a:solidFill>
            </a:endParaRPr>
          </a:p>
          <a:p>
            <a:pPr lvl="1"/>
            <a:endParaRPr lang="en-US" sz="4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281380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Section II: Overview of  Plan Options </a:t>
            </a:r>
            <a:r>
              <a:rPr lang="en-US" sz="2800" dirty="0" smtClean="0"/>
              <a:t>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5</a:t>
            </a:fld>
            <a:endParaRPr lang="en-US" dirty="0"/>
          </a:p>
        </p:txBody>
      </p:sp>
      <p:sp>
        <p:nvSpPr>
          <p:cNvPr id="6" name="Content Placeholder 5"/>
          <p:cNvSpPr>
            <a:spLocks noGrp="1"/>
          </p:cNvSpPr>
          <p:nvPr>
            <p:ph idx="1"/>
          </p:nvPr>
        </p:nvSpPr>
        <p:spPr>
          <a:xfrm>
            <a:off x="457200" y="1143000"/>
            <a:ext cx="8229600" cy="4876800"/>
          </a:xfrm>
        </p:spPr>
        <p:txBody>
          <a:bodyPr/>
          <a:lstStyle/>
          <a:p>
            <a:pPr marL="0" indent="0">
              <a:buNone/>
            </a:pPr>
            <a:r>
              <a:rPr lang="en-US" dirty="0" smtClean="0">
                <a:solidFill>
                  <a:schemeClr val="tx2"/>
                </a:solidFill>
              </a:rPr>
              <a:t>Retires Age 65+ with Medicare: </a:t>
            </a:r>
            <a:r>
              <a:rPr lang="en-US" b="1" dirty="0" smtClean="0">
                <a:solidFill>
                  <a:schemeClr val="tx2"/>
                </a:solidFill>
              </a:rPr>
              <a:t>PPO Plans </a:t>
            </a:r>
            <a:endParaRPr lang="en-US" b="1" dirty="0">
              <a:solidFill>
                <a:schemeClr val="tx2"/>
              </a:solidFill>
            </a:endParaRPr>
          </a:p>
          <a:p>
            <a:pPr marL="0" indent="0">
              <a:buNone/>
            </a:pPr>
            <a:r>
              <a:rPr lang="en-US" sz="1600" dirty="0" smtClean="0"/>
              <a:t>						</a:t>
            </a:r>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928054573"/>
              </p:ext>
            </p:extLst>
          </p:nvPr>
        </p:nvGraphicFramePr>
        <p:xfrm>
          <a:off x="533400" y="1981200"/>
          <a:ext cx="7848600" cy="3703320"/>
        </p:xfrm>
        <a:graphic>
          <a:graphicData uri="http://schemas.openxmlformats.org/drawingml/2006/table">
            <a:tbl>
              <a:tblPr/>
              <a:tblGrid>
                <a:gridCol w="2523474">
                  <a:extLst>
                    <a:ext uri="{9D8B030D-6E8A-4147-A177-3AD203B41FA5}">
                      <a16:colId xmlns:a16="http://schemas.microsoft.com/office/drawing/2014/main" val="20000"/>
                    </a:ext>
                  </a:extLst>
                </a:gridCol>
                <a:gridCol w="2662563">
                  <a:extLst>
                    <a:ext uri="{9D8B030D-6E8A-4147-A177-3AD203B41FA5}">
                      <a16:colId xmlns:a16="http://schemas.microsoft.com/office/drawing/2014/main" val="20001"/>
                    </a:ext>
                  </a:extLst>
                </a:gridCol>
                <a:gridCol w="2662563">
                  <a:extLst>
                    <a:ext uri="{9D8B030D-6E8A-4147-A177-3AD203B41FA5}">
                      <a16:colId xmlns:a16="http://schemas.microsoft.com/office/drawing/2014/main" val="20002"/>
                    </a:ext>
                  </a:extLst>
                </a:gridCol>
              </a:tblGrid>
              <a:tr h="420041">
                <a:tc>
                  <a:txBody>
                    <a:bodyPr/>
                    <a:lstStyle/>
                    <a:p>
                      <a:pPr algn="ctr" fontAlgn="b"/>
                      <a:r>
                        <a:rPr lang="en-US" sz="1400" b="1" i="0" u="none" strike="noStrike" dirty="0">
                          <a:solidFill>
                            <a:srgbClr val="FFFFFF"/>
                          </a:solidFill>
                          <a:effectLst/>
                          <a:latin typeface="Calibri"/>
                        </a:rPr>
                        <a:t>Service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smtClean="0">
                          <a:solidFill>
                            <a:srgbClr val="FFFFFF"/>
                          </a:solidFill>
                          <a:effectLst/>
                          <a:latin typeface="Calibri"/>
                        </a:rPr>
                        <a:t>Blue Shield  PPO 100-D</a:t>
                      </a:r>
                      <a:r>
                        <a:rPr lang="en-US" sz="1400" b="1" i="0" u="none" strike="noStrike" baseline="0" dirty="0" smtClean="0">
                          <a:solidFill>
                            <a:srgbClr val="FFFFFF"/>
                          </a:solidFill>
                          <a:effectLst/>
                          <a:latin typeface="Calibri"/>
                        </a:rPr>
                        <a:t> $30</a:t>
                      </a:r>
                      <a:r>
                        <a:rPr lang="en-US" sz="1400" b="1" i="0" u="none" strike="noStrike" dirty="0" smtClean="0">
                          <a:solidFill>
                            <a:srgbClr val="FFFFFF"/>
                          </a:solidFill>
                          <a:effectLst/>
                          <a:latin typeface="Calibri"/>
                        </a:rPr>
                        <a:t>, </a:t>
                      </a:r>
                      <a:r>
                        <a:rPr lang="en-US" sz="1400" b="1" i="0" u="none" strike="noStrike" dirty="0">
                          <a:solidFill>
                            <a:srgbClr val="FFFFFF"/>
                          </a:solidFill>
                          <a:effectLst/>
                          <a:latin typeface="Calibri"/>
                        </a:rPr>
                        <a:t>Rx </a:t>
                      </a:r>
                      <a:r>
                        <a:rPr lang="en-US" sz="1400" b="1" i="0" u="none" strike="noStrike" dirty="0" smtClean="0">
                          <a:solidFill>
                            <a:srgbClr val="FFFFFF"/>
                          </a:solidFill>
                          <a:effectLst/>
                          <a:latin typeface="Calibri"/>
                        </a:rPr>
                        <a:t>$10/$35</a:t>
                      </a:r>
                      <a:r>
                        <a:rPr lang="en-US" sz="1400" b="1" i="0" u="none" strike="noStrike" baseline="0" dirty="0" smtClean="0">
                          <a:solidFill>
                            <a:srgbClr val="FFFFFF"/>
                          </a:solidFill>
                          <a:effectLst/>
                          <a:latin typeface="Calibri"/>
                        </a:rPr>
                        <a:t> ($200 Brand </a:t>
                      </a:r>
                      <a:r>
                        <a:rPr lang="en-US" sz="1400" b="1" i="0" u="none" strike="noStrike" baseline="0" dirty="0" err="1" smtClean="0">
                          <a:solidFill>
                            <a:srgbClr val="FFFFFF"/>
                          </a:solidFill>
                          <a:effectLst/>
                          <a:latin typeface="Calibri"/>
                        </a:rPr>
                        <a:t>Ded</a:t>
                      </a:r>
                      <a:r>
                        <a:rPr lang="en-US" sz="1400" b="1" i="0" u="none" strike="noStrike" baseline="0" dirty="0" smtClean="0">
                          <a:solidFill>
                            <a:srgbClr val="FFFFFF"/>
                          </a:solidFill>
                          <a:effectLst/>
                          <a:latin typeface="Calibri"/>
                        </a:rPr>
                        <a:t>)</a:t>
                      </a:r>
                      <a:endParaRPr lang="en-US" sz="1400" b="1"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smtClean="0">
                          <a:solidFill>
                            <a:srgbClr val="FFFFFF"/>
                          </a:solidFill>
                          <a:effectLst/>
                          <a:latin typeface="Calibri"/>
                        </a:rPr>
                        <a:t>Blue Shield  PPO 80-G</a:t>
                      </a:r>
                      <a:r>
                        <a:rPr lang="en-US" sz="1400" b="1" i="0" u="none" strike="noStrike" baseline="0" dirty="0" smtClean="0">
                          <a:solidFill>
                            <a:srgbClr val="FFFFFF"/>
                          </a:solidFill>
                          <a:effectLst/>
                          <a:latin typeface="Calibri"/>
                        </a:rPr>
                        <a:t> $30</a:t>
                      </a:r>
                      <a:r>
                        <a:rPr lang="en-US" sz="1400" b="1" i="0" u="none" strike="noStrike" dirty="0" smtClean="0">
                          <a:solidFill>
                            <a:srgbClr val="FFFFFF"/>
                          </a:solidFill>
                          <a:effectLst/>
                          <a:latin typeface="Calibri"/>
                        </a:rPr>
                        <a:t>, </a:t>
                      </a:r>
                      <a:r>
                        <a:rPr lang="en-US" sz="1400" b="1" i="0" u="none" strike="noStrike" dirty="0">
                          <a:solidFill>
                            <a:srgbClr val="FFFFFF"/>
                          </a:solidFill>
                          <a:effectLst/>
                          <a:latin typeface="Calibri"/>
                        </a:rPr>
                        <a:t>Rx </a:t>
                      </a:r>
                      <a:r>
                        <a:rPr lang="en-US" sz="1400" b="1" i="0" u="none" strike="noStrike" dirty="0" smtClean="0">
                          <a:solidFill>
                            <a:srgbClr val="FFFFFF"/>
                          </a:solidFill>
                          <a:effectLst/>
                          <a:latin typeface="Calibri"/>
                        </a:rPr>
                        <a:t>$10/$35</a:t>
                      </a:r>
                      <a:r>
                        <a:rPr lang="en-US" sz="1400" b="1" i="0" u="none" strike="noStrike" baseline="0" dirty="0" smtClean="0">
                          <a:solidFill>
                            <a:srgbClr val="FFFFFF"/>
                          </a:solidFill>
                          <a:effectLst/>
                          <a:latin typeface="Calibri"/>
                        </a:rPr>
                        <a:t> ($200 Brand </a:t>
                      </a:r>
                      <a:r>
                        <a:rPr lang="en-US" sz="1400" b="1" i="0" u="none" strike="noStrike" baseline="0" dirty="0" err="1" smtClean="0">
                          <a:solidFill>
                            <a:srgbClr val="FFFFFF"/>
                          </a:solidFill>
                          <a:effectLst/>
                          <a:latin typeface="Calibri"/>
                        </a:rPr>
                        <a:t>Ded</a:t>
                      </a:r>
                      <a:r>
                        <a:rPr lang="en-US" sz="1400" b="1" i="0" u="none" strike="noStrike" baseline="0" dirty="0" smtClean="0">
                          <a:solidFill>
                            <a:srgbClr val="FFFFFF"/>
                          </a:solidFill>
                          <a:effectLst/>
                          <a:latin typeface="Calibri"/>
                        </a:rPr>
                        <a:t>)</a:t>
                      </a:r>
                      <a:endParaRPr lang="en-US" sz="1400" b="1"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13705">
                <a:tc>
                  <a:txBody>
                    <a:bodyPr/>
                    <a:lstStyle/>
                    <a:p>
                      <a:pPr algn="ctr" fontAlgn="b"/>
                      <a:r>
                        <a:rPr lang="en-US" sz="1400" b="0" i="0" u="none" strike="noStrike" dirty="0">
                          <a:solidFill>
                            <a:srgbClr val="1F497D"/>
                          </a:solidFill>
                          <a:effectLst/>
                          <a:latin typeface="Calibri"/>
                        </a:rPr>
                        <a:t>Office Visits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$30 </a:t>
                      </a:r>
                      <a:r>
                        <a:rPr lang="en-US" sz="1400" b="0" i="0" u="none" strike="noStrike" dirty="0">
                          <a:solidFill>
                            <a:srgbClr val="1F497D"/>
                          </a:solidFill>
                          <a:effectLst/>
                          <a:latin typeface="Calibri"/>
                        </a:rPr>
                        <a:t>(Deductible waived)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$30 </a:t>
                      </a:r>
                      <a:r>
                        <a:rPr lang="en-US" sz="1400" b="0" i="0" u="none" strike="noStrike" dirty="0">
                          <a:solidFill>
                            <a:srgbClr val="1F497D"/>
                          </a:solidFill>
                          <a:effectLst/>
                          <a:latin typeface="Calibri"/>
                        </a:rPr>
                        <a:t>(Deductible waived)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705">
                <a:tc>
                  <a:txBody>
                    <a:bodyPr/>
                    <a:lstStyle/>
                    <a:p>
                      <a:pPr algn="ctr" fontAlgn="b"/>
                      <a:r>
                        <a:rPr lang="en-US" sz="1400" b="0" i="0" u="none" strike="noStrike">
                          <a:solidFill>
                            <a:srgbClr val="1F497D"/>
                          </a:solidFill>
                          <a:effectLst/>
                          <a:latin typeface="Calibri"/>
                        </a:rPr>
                        <a:t>Generic Rx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 </a:t>
                      </a:r>
                      <a:r>
                        <a:rPr lang="en-US" sz="1400" b="0" i="0" u="none" strike="noStrike" dirty="0">
                          <a:solidFill>
                            <a:srgbClr val="1F497D"/>
                          </a:solidFill>
                          <a:effectLst/>
                          <a:latin typeface="Calibri"/>
                        </a:rPr>
                        <a:t>(30 days or </a:t>
                      </a:r>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Costco)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 </a:t>
                      </a:r>
                      <a:r>
                        <a:rPr lang="en-US" sz="1400" b="0" i="0" u="none" strike="noStrike" dirty="0">
                          <a:solidFill>
                            <a:srgbClr val="1F497D"/>
                          </a:solidFill>
                          <a:effectLst/>
                          <a:latin typeface="Calibri"/>
                        </a:rPr>
                        <a:t>(30 days or </a:t>
                      </a:r>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Costco)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705">
                <a:tc>
                  <a:txBody>
                    <a:bodyPr/>
                    <a:lstStyle/>
                    <a:p>
                      <a:pPr algn="ctr" fontAlgn="b"/>
                      <a:r>
                        <a:rPr lang="en-US" sz="1400" b="0" i="0" u="none" strike="noStrike">
                          <a:solidFill>
                            <a:srgbClr val="1F497D"/>
                          </a:solidFill>
                          <a:effectLst/>
                          <a:latin typeface="Calibri"/>
                        </a:rPr>
                        <a:t>Brand Rx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$35 </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$35 </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041">
                <a:tc>
                  <a:txBody>
                    <a:bodyPr/>
                    <a:lstStyle/>
                    <a:p>
                      <a:pPr algn="ctr" fontAlgn="b"/>
                      <a:r>
                        <a:rPr lang="en-US" sz="1400" b="0" i="0" u="none" strike="noStrike" dirty="0">
                          <a:solidFill>
                            <a:srgbClr val="1F497D"/>
                          </a:solidFill>
                          <a:effectLst/>
                          <a:latin typeface="Calibri"/>
                        </a:rPr>
                        <a:t>Rx Deductible for Brand/Specialty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Per calendar year: $200 individual, $500 family max</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Per calendar year: $200 individual, $500 family max</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705">
                <a:tc>
                  <a:txBody>
                    <a:bodyPr/>
                    <a:lstStyle/>
                    <a:p>
                      <a:pPr algn="ctr" fontAlgn="b"/>
                      <a:r>
                        <a:rPr lang="en-US" sz="1400" b="0" i="0" u="none" strike="noStrike">
                          <a:solidFill>
                            <a:srgbClr val="1F497D"/>
                          </a:solidFill>
                          <a:effectLst/>
                          <a:latin typeface="Calibri"/>
                        </a:rPr>
                        <a:t>Rx Out of Pocket 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$2,500 / $3,500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$2,500 / $3,500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705">
                <a:tc>
                  <a:txBody>
                    <a:bodyPr/>
                    <a:lstStyle/>
                    <a:p>
                      <a:pPr algn="ctr" fontAlgn="b"/>
                      <a:r>
                        <a:rPr lang="en-US" sz="1400" b="0" i="0" u="none" strike="noStrike" dirty="0">
                          <a:solidFill>
                            <a:srgbClr val="1F497D"/>
                          </a:solidFill>
                          <a:effectLst/>
                          <a:latin typeface="Calibri"/>
                        </a:rPr>
                        <a:t>Medical Deductible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$300 individual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$600 family</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$500 individual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$1,000 family</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705">
                <a:tc>
                  <a:txBody>
                    <a:bodyPr/>
                    <a:lstStyle/>
                    <a:p>
                      <a:pPr algn="ctr" fontAlgn="b"/>
                      <a:r>
                        <a:rPr lang="en-US" sz="1400" b="0" i="0" u="none" strike="noStrike">
                          <a:solidFill>
                            <a:srgbClr val="1F497D"/>
                          </a:solidFill>
                          <a:effectLst/>
                          <a:latin typeface="Calibri"/>
                        </a:rPr>
                        <a:t>Medical Out of Pocket 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$1,000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$3,000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$2,000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$4,000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26377">
                <a:tc>
                  <a:txBody>
                    <a:bodyPr/>
                    <a:lstStyle/>
                    <a:p>
                      <a:pPr algn="ctr" fontAlgn="b"/>
                      <a:r>
                        <a:rPr lang="en-US" sz="1400" b="0" i="0" u="none" strike="noStrike" dirty="0">
                          <a:solidFill>
                            <a:srgbClr val="1F497D"/>
                          </a:solidFill>
                          <a:effectLst/>
                          <a:latin typeface="Calibri"/>
                        </a:rPr>
                        <a:t>Member cost share for in-network</a:t>
                      </a:r>
                      <a:r>
                        <a:rPr lang="en-US" sz="1400" b="0" i="0" u="none" strike="noStrike" dirty="0" smtClean="0">
                          <a:solidFill>
                            <a:srgbClr val="1F497D"/>
                          </a:solidFill>
                          <a:effectLst/>
                          <a:latin typeface="Calibri"/>
                        </a:rPr>
                        <a:t>, covered </a:t>
                      </a:r>
                      <a:r>
                        <a:rPr lang="en-US" sz="1400" b="0" i="0" u="none" strike="noStrike" dirty="0">
                          <a:solidFill>
                            <a:srgbClr val="1F497D"/>
                          </a:solidFill>
                          <a:effectLst/>
                          <a:latin typeface="Calibri"/>
                        </a:rPr>
                        <a:t>services after deductible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0</a:t>
                      </a:r>
                      <a:r>
                        <a:rPr lang="en-US" sz="1400" b="0" i="0" u="none" strike="noStrike" dirty="0">
                          <a:solidFill>
                            <a:srgbClr val="1F497D"/>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1F497D"/>
                          </a:solidFill>
                          <a:effectLst/>
                          <a:latin typeface="Calibri"/>
                        </a:rPr>
                        <a:t>20%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32712">
                <a:tc>
                  <a:txBody>
                    <a:bodyPr/>
                    <a:lstStyle/>
                    <a:p>
                      <a:pPr algn="ctr" fontAlgn="b"/>
                      <a:r>
                        <a:rPr lang="en-US" sz="1400" b="0" i="0" u="none" strike="noStrike" dirty="0" smtClean="0">
                          <a:solidFill>
                            <a:srgbClr val="1F497D"/>
                          </a:solidFill>
                          <a:effectLst/>
                          <a:latin typeface="Calibri"/>
                        </a:rPr>
                        <a:t>Member </a:t>
                      </a:r>
                      <a:r>
                        <a:rPr lang="en-US" sz="1400" b="0" i="0" u="none" strike="noStrike" dirty="0">
                          <a:solidFill>
                            <a:srgbClr val="1F497D"/>
                          </a:solidFill>
                          <a:effectLst/>
                          <a:latin typeface="Calibri"/>
                        </a:rPr>
                        <a:t>cost share for in-network, covered services, once Out of Pocket Max is met</a:t>
                      </a:r>
                      <a:r>
                        <a:rPr lang="en-US" sz="1400" b="0" i="0" u="none" strike="noStrike" dirty="0" smtClean="0">
                          <a:solidFill>
                            <a:srgbClr val="1F497D"/>
                          </a:solidFill>
                          <a:effectLst/>
                          <a:latin typeface="Calibri"/>
                        </a:rPr>
                        <a:t>.</a:t>
                      </a:r>
                    </a:p>
                    <a:p>
                      <a:pPr algn="ctr" fontAlgn="b"/>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a:r>
                      <a:endParaRPr lang="en-US" sz="1400" b="0" i="0" u="none" strike="noStrike" dirty="0" smtClean="0">
                        <a:solidFill>
                          <a:srgbClr val="1F497D"/>
                        </a:solidFill>
                        <a:effectLst/>
                        <a:latin typeface="Calibri"/>
                      </a:endParaRPr>
                    </a:p>
                    <a:p>
                      <a:pPr algn="ctr" fontAlgn="b"/>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$0</a:t>
                      </a:r>
                    </a:p>
                    <a:p>
                      <a:pPr algn="ctr" fontAlgn="b"/>
                      <a:r>
                        <a:rPr lang="en-US" sz="1400" b="0" i="0" u="none" strike="noStrike" dirty="0" smtClean="0">
                          <a:solidFill>
                            <a:srgbClr val="1F497D"/>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7"/>
          <p:cNvSpPr/>
          <p:nvPr/>
        </p:nvSpPr>
        <p:spPr>
          <a:xfrm>
            <a:off x="381000" y="5867400"/>
            <a:ext cx="7924800" cy="307777"/>
          </a:xfrm>
          <a:prstGeom prst="rect">
            <a:avLst/>
          </a:prstGeom>
        </p:spPr>
        <p:txBody>
          <a:bodyPr wrap="square">
            <a:spAutoFit/>
          </a:bodyPr>
          <a:lstStyle/>
          <a:p>
            <a:r>
              <a:rPr lang="en-US" sz="1400" dirty="0">
                <a:solidFill>
                  <a:schemeClr val="tx2"/>
                </a:solidFill>
              </a:rPr>
              <a:t>Deductibles and Out of Pocket Maximums are based on a calendar year (January-December).</a:t>
            </a:r>
          </a:p>
        </p:txBody>
      </p:sp>
      <p:sp>
        <p:nvSpPr>
          <p:cNvPr id="9" name="TextBox 8"/>
          <p:cNvSpPr txBox="1"/>
          <p:nvPr/>
        </p:nvSpPr>
        <p:spPr>
          <a:xfrm>
            <a:off x="381000" y="6185224"/>
            <a:ext cx="7924800" cy="523220"/>
          </a:xfrm>
          <a:prstGeom prst="rect">
            <a:avLst/>
          </a:prstGeom>
          <a:noFill/>
        </p:spPr>
        <p:txBody>
          <a:bodyPr wrap="square" rtlCol="0">
            <a:spAutoFit/>
          </a:bodyPr>
          <a:lstStyle/>
          <a:p>
            <a:r>
              <a:rPr lang="en-US" sz="1400" b="1" dirty="0" smtClean="0">
                <a:solidFill>
                  <a:schemeClr val="tx2"/>
                </a:solidFill>
              </a:rPr>
              <a:t>PPO Members age 65+ with Medicare A&amp;B:  Your Medical Plan pays secondary to Medicare. Your pharmacy benefit  typically does not coordinate with Medicare. </a:t>
            </a:r>
            <a:endParaRPr lang="en-US" sz="1400" b="1" dirty="0">
              <a:solidFill>
                <a:schemeClr val="tx2"/>
              </a:solidFill>
            </a:endParaRPr>
          </a:p>
        </p:txBody>
      </p:sp>
      <p:sp>
        <p:nvSpPr>
          <p:cNvPr id="3" name="TextBox 2"/>
          <p:cNvSpPr txBox="1"/>
          <p:nvPr/>
        </p:nvSpPr>
        <p:spPr>
          <a:xfrm>
            <a:off x="3836821" y="1644134"/>
            <a:ext cx="1056700" cy="369332"/>
          </a:xfrm>
          <a:prstGeom prst="rect">
            <a:avLst/>
          </a:prstGeom>
          <a:noFill/>
        </p:spPr>
        <p:txBody>
          <a:bodyPr wrap="none" rtlCol="0">
            <a:spAutoFit/>
          </a:bodyPr>
          <a:lstStyle/>
          <a:p>
            <a:r>
              <a:rPr lang="en-US" dirty="0"/>
              <a:t>Option 1</a:t>
            </a:r>
          </a:p>
        </p:txBody>
      </p:sp>
      <p:sp>
        <p:nvSpPr>
          <p:cNvPr id="10" name="TextBox 9"/>
          <p:cNvSpPr txBox="1"/>
          <p:nvPr/>
        </p:nvSpPr>
        <p:spPr>
          <a:xfrm>
            <a:off x="6477000" y="1644134"/>
            <a:ext cx="1056700" cy="369332"/>
          </a:xfrm>
          <a:prstGeom prst="rect">
            <a:avLst/>
          </a:prstGeom>
          <a:noFill/>
        </p:spPr>
        <p:txBody>
          <a:bodyPr wrap="none" rtlCol="0">
            <a:spAutoFit/>
          </a:bodyPr>
          <a:lstStyle/>
          <a:p>
            <a:r>
              <a:rPr lang="en-US" dirty="0"/>
              <a:t>Option </a:t>
            </a:r>
            <a:r>
              <a:rPr lang="en-US" dirty="0" smtClean="0"/>
              <a:t>2</a:t>
            </a:r>
            <a:endParaRPr lang="en-US" dirty="0"/>
          </a:p>
        </p:txBody>
      </p:sp>
    </p:spTree>
    <p:extLst>
      <p:ext uri="{BB962C8B-B14F-4D97-AF65-F5344CB8AC3E}">
        <p14:creationId xmlns:p14="http://schemas.microsoft.com/office/powerpoint/2010/main" val="3512121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Section II: Overview of  Plan Options</a:t>
            </a:r>
            <a:r>
              <a:rPr lang="en-US" sz="2800" dirty="0" smtClean="0"/>
              <a:t/>
            </a:r>
            <a:br>
              <a:rPr lang="en-US" sz="2800" dirty="0" smtClean="0"/>
            </a:br>
            <a:endParaRPr lang="en-US" sz="2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6</a:t>
            </a:fld>
            <a:endParaRPr lang="en-US" dirty="0"/>
          </a:p>
        </p:txBody>
      </p:sp>
      <p:sp>
        <p:nvSpPr>
          <p:cNvPr id="6" name="Content Placeholder 5"/>
          <p:cNvSpPr>
            <a:spLocks noGrp="1"/>
          </p:cNvSpPr>
          <p:nvPr>
            <p:ph idx="1"/>
          </p:nvPr>
        </p:nvSpPr>
        <p:spPr>
          <a:xfrm>
            <a:off x="457200" y="1143000"/>
            <a:ext cx="8229600" cy="4876800"/>
          </a:xfrm>
        </p:spPr>
        <p:txBody>
          <a:bodyPr/>
          <a:lstStyle/>
          <a:p>
            <a:pPr marL="0" indent="0">
              <a:buNone/>
            </a:pPr>
            <a:r>
              <a:rPr lang="en-US" dirty="0" smtClean="0">
                <a:solidFill>
                  <a:schemeClr val="tx2"/>
                </a:solidFill>
              </a:rPr>
              <a:t>Retires Age 65+ with Medicare: </a:t>
            </a:r>
            <a:r>
              <a:rPr lang="en-US" b="1" dirty="0" smtClean="0">
                <a:solidFill>
                  <a:schemeClr val="tx2"/>
                </a:solidFill>
              </a:rPr>
              <a:t>PPO Plans (Continued)</a:t>
            </a:r>
            <a:endParaRPr lang="en-US" b="1" dirty="0">
              <a:solidFill>
                <a:schemeClr val="tx2"/>
              </a:solidFill>
            </a:endParaRPr>
          </a:p>
          <a:p>
            <a:pPr marL="0" indent="0">
              <a:buNone/>
            </a:pPr>
            <a:endParaRPr lang="en-US" dirty="0"/>
          </a:p>
          <a:p>
            <a:pPr lvl="1"/>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231852912"/>
              </p:ext>
            </p:extLst>
          </p:nvPr>
        </p:nvGraphicFramePr>
        <p:xfrm>
          <a:off x="533400" y="1981200"/>
          <a:ext cx="7848600" cy="3703320"/>
        </p:xfrm>
        <a:graphic>
          <a:graphicData uri="http://schemas.openxmlformats.org/drawingml/2006/table">
            <a:tbl>
              <a:tblPr/>
              <a:tblGrid>
                <a:gridCol w="2523474">
                  <a:extLst>
                    <a:ext uri="{9D8B030D-6E8A-4147-A177-3AD203B41FA5}">
                      <a16:colId xmlns:a16="http://schemas.microsoft.com/office/drawing/2014/main" val="20000"/>
                    </a:ext>
                  </a:extLst>
                </a:gridCol>
                <a:gridCol w="2662563">
                  <a:extLst>
                    <a:ext uri="{9D8B030D-6E8A-4147-A177-3AD203B41FA5}">
                      <a16:colId xmlns:a16="http://schemas.microsoft.com/office/drawing/2014/main" val="20001"/>
                    </a:ext>
                  </a:extLst>
                </a:gridCol>
                <a:gridCol w="2662563">
                  <a:extLst>
                    <a:ext uri="{9D8B030D-6E8A-4147-A177-3AD203B41FA5}">
                      <a16:colId xmlns:a16="http://schemas.microsoft.com/office/drawing/2014/main" val="20002"/>
                    </a:ext>
                  </a:extLst>
                </a:gridCol>
              </a:tblGrid>
              <a:tr h="420041">
                <a:tc>
                  <a:txBody>
                    <a:bodyPr/>
                    <a:lstStyle/>
                    <a:p>
                      <a:pPr algn="ctr" fontAlgn="b"/>
                      <a:r>
                        <a:rPr lang="en-US" sz="1400" b="1" i="0" u="none" strike="noStrike" dirty="0">
                          <a:solidFill>
                            <a:srgbClr val="FFFFFF"/>
                          </a:solidFill>
                          <a:effectLst/>
                          <a:latin typeface="Calibri"/>
                        </a:rPr>
                        <a:t>Service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smtClean="0">
                          <a:solidFill>
                            <a:srgbClr val="FFFFFF"/>
                          </a:solidFill>
                          <a:effectLst/>
                          <a:latin typeface="Calibri"/>
                        </a:rPr>
                        <a:t>Blue Shield  PPO 80-C</a:t>
                      </a:r>
                      <a:r>
                        <a:rPr lang="en-US" sz="1400" b="1" i="0" u="none" strike="noStrike" baseline="0" dirty="0" smtClean="0">
                          <a:solidFill>
                            <a:srgbClr val="FFFFFF"/>
                          </a:solidFill>
                          <a:effectLst/>
                          <a:latin typeface="Calibri"/>
                        </a:rPr>
                        <a:t> $20</a:t>
                      </a:r>
                      <a:r>
                        <a:rPr lang="en-US" sz="1400" b="1" i="0" u="none" strike="noStrike" dirty="0" smtClean="0">
                          <a:solidFill>
                            <a:srgbClr val="FFFFFF"/>
                          </a:solidFill>
                          <a:effectLst/>
                          <a:latin typeface="Calibri"/>
                        </a:rPr>
                        <a:t>, </a:t>
                      </a:r>
                      <a:r>
                        <a:rPr lang="en-US" sz="1400" b="1" i="0" u="none" strike="noStrike" dirty="0">
                          <a:solidFill>
                            <a:srgbClr val="FFFFFF"/>
                          </a:solidFill>
                          <a:effectLst/>
                          <a:latin typeface="Calibri"/>
                        </a:rPr>
                        <a:t>Rx </a:t>
                      </a:r>
                      <a:r>
                        <a:rPr lang="en-US" sz="1400" b="1" i="0" u="none" strike="noStrike" dirty="0" smtClean="0">
                          <a:solidFill>
                            <a:srgbClr val="FFFFFF"/>
                          </a:solidFill>
                          <a:effectLst/>
                          <a:latin typeface="Calibri"/>
                        </a:rPr>
                        <a:t>$10/$35</a:t>
                      </a:r>
                      <a:r>
                        <a:rPr lang="en-US" sz="1400" b="1" i="0" u="none" strike="noStrike" baseline="0" dirty="0" smtClean="0">
                          <a:solidFill>
                            <a:srgbClr val="FFFFFF"/>
                          </a:solidFill>
                          <a:effectLst/>
                          <a:latin typeface="Calibri"/>
                        </a:rPr>
                        <a:t> ($200 Brand </a:t>
                      </a:r>
                      <a:r>
                        <a:rPr lang="en-US" sz="1400" b="1" i="0" u="none" strike="noStrike" baseline="0" dirty="0" err="1" smtClean="0">
                          <a:solidFill>
                            <a:srgbClr val="FFFFFF"/>
                          </a:solidFill>
                          <a:effectLst/>
                          <a:latin typeface="Calibri"/>
                        </a:rPr>
                        <a:t>Ded</a:t>
                      </a:r>
                      <a:r>
                        <a:rPr lang="en-US" sz="1400" b="1" i="0" u="none" strike="noStrike" baseline="0" dirty="0" smtClean="0">
                          <a:solidFill>
                            <a:srgbClr val="FFFFFF"/>
                          </a:solidFill>
                          <a:effectLst/>
                          <a:latin typeface="Calibri"/>
                        </a:rPr>
                        <a:t>)</a:t>
                      </a:r>
                      <a:endParaRPr lang="en-US" sz="1400" b="1"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b"/>
                      <a:r>
                        <a:rPr lang="en-US" sz="1400" b="1" i="0" u="none" strike="noStrike" dirty="0" smtClean="0">
                          <a:solidFill>
                            <a:srgbClr val="FFFFFF"/>
                          </a:solidFill>
                          <a:effectLst/>
                          <a:latin typeface="Calibri"/>
                        </a:rPr>
                        <a:t>Blue Shield  PPO 90-G</a:t>
                      </a:r>
                      <a:r>
                        <a:rPr lang="en-US" sz="1400" b="1" i="0" u="none" strike="noStrike" baseline="0" dirty="0" smtClean="0">
                          <a:solidFill>
                            <a:srgbClr val="FFFFFF"/>
                          </a:solidFill>
                          <a:effectLst/>
                          <a:latin typeface="Calibri"/>
                        </a:rPr>
                        <a:t> $30</a:t>
                      </a:r>
                      <a:r>
                        <a:rPr lang="en-US" sz="1400" b="1" i="0" u="none" strike="noStrike" dirty="0" smtClean="0">
                          <a:solidFill>
                            <a:srgbClr val="FFFFFF"/>
                          </a:solidFill>
                          <a:effectLst/>
                          <a:latin typeface="Calibri"/>
                        </a:rPr>
                        <a:t>, </a:t>
                      </a:r>
                      <a:r>
                        <a:rPr lang="en-US" sz="1400" b="1" i="0" u="none" strike="noStrike" dirty="0">
                          <a:solidFill>
                            <a:srgbClr val="FFFFFF"/>
                          </a:solidFill>
                          <a:effectLst/>
                          <a:latin typeface="Calibri"/>
                        </a:rPr>
                        <a:t>Rx </a:t>
                      </a:r>
                      <a:r>
                        <a:rPr lang="en-US" sz="1400" b="1" i="0" u="none" strike="noStrike" dirty="0" smtClean="0">
                          <a:solidFill>
                            <a:srgbClr val="FFFFFF"/>
                          </a:solidFill>
                          <a:effectLst/>
                          <a:latin typeface="Calibri"/>
                        </a:rPr>
                        <a:t>$9/$35</a:t>
                      </a:r>
                      <a:endParaRPr lang="en-US" sz="1400" b="1" i="0" u="none" strike="noStrike" dirty="0">
                        <a:solidFill>
                          <a:srgbClr val="FFFFFF"/>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0000"/>
                  </a:ext>
                </a:extLst>
              </a:tr>
              <a:tr h="213705">
                <a:tc>
                  <a:txBody>
                    <a:bodyPr/>
                    <a:lstStyle/>
                    <a:p>
                      <a:pPr algn="ctr" fontAlgn="b"/>
                      <a:r>
                        <a:rPr lang="en-US" sz="1400" b="0" i="0" u="none" strike="noStrike" dirty="0">
                          <a:solidFill>
                            <a:srgbClr val="1F497D"/>
                          </a:solidFill>
                          <a:effectLst/>
                          <a:latin typeface="Calibri"/>
                        </a:rPr>
                        <a:t>Office Visits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$20 </a:t>
                      </a:r>
                      <a:r>
                        <a:rPr lang="en-US" sz="1400" b="0" i="0" u="none" strike="noStrike" dirty="0">
                          <a:solidFill>
                            <a:srgbClr val="1F497D"/>
                          </a:solidFill>
                          <a:effectLst/>
                          <a:latin typeface="Calibri"/>
                        </a:rPr>
                        <a:t>(Deductible waived)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$30 </a:t>
                      </a:r>
                      <a:r>
                        <a:rPr lang="en-US" sz="1400" b="0" i="0" u="none" strike="noStrike" dirty="0">
                          <a:solidFill>
                            <a:srgbClr val="1F497D"/>
                          </a:solidFill>
                          <a:effectLst/>
                          <a:latin typeface="Calibri"/>
                        </a:rPr>
                        <a:t>(Deductible waived)</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705">
                <a:tc>
                  <a:txBody>
                    <a:bodyPr/>
                    <a:lstStyle/>
                    <a:p>
                      <a:pPr algn="ctr" fontAlgn="b"/>
                      <a:r>
                        <a:rPr lang="en-US" sz="1400" b="0" i="0" u="none" strike="noStrike">
                          <a:solidFill>
                            <a:srgbClr val="1F497D"/>
                          </a:solidFill>
                          <a:effectLst/>
                          <a:latin typeface="Calibri"/>
                        </a:rPr>
                        <a:t>Generic Rx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 </a:t>
                      </a:r>
                      <a:r>
                        <a:rPr lang="en-US" sz="1400" b="0" i="0" u="none" strike="noStrike" dirty="0">
                          <a:solidFill>
                            <a:srgbClr val="1F497D"/>
                          </a:solidFill>
                          <a:effectLst/>
                          <a:latin typeface="Calibri"/>
                        </a:rPr>
                        <a:t>(30 days or </a:t>
                      </a:r>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Costco)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$9 </a:t>
                      </a:r>
                      <a:r>
                        <a:rPr lang="en-US" sz="1400" b="0" i="0" u="none" strike="noStrike" dirty="0">
                          <a:solidFill>
                            <a:srgbClr val="1F497D"/>
                          </a:solidFill>
                          <a:effectLst/>
                          <a:latin typeface="Calibri"/>
                        </a:rPr>
                        <a:t>(30 days or </a:t>
                      </a:r>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Costco)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705">
                <a:tc>
                  <a:txBody>
                    <a:bodyPr/>
                    <a:lstStyle/>
                    <a:p>
                      <a:pPr algn="ctr" fontAlgn="b"/>
                      <a:r>
                        <a:rPr lang="en-US" sz="1400" b="0" i="0" u="none" strike="noStrike">
                          <a:solidFill>
                            <a:srgbClr val="1F497D"/>
                          </a:solidFill>
                          <a:effectLst/>
                          <a:latin typeface="Calibri"/>
                        </a:rPr>
                        <a:t>Brand Rx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$35 </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$35 </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041">
                <a:tc>
                  <a:txBody>
                    <a:bodyPr/>
                    <a:lstStyle/>
                    <a:p>
                      <a:pPr algn="ctr" fontAlgn="b"/>
                      <a:r>
                        <a:rPr lang="en-US" sz="1400" b="0" i="0" u="none" strike="noStrike" dirty="0">
                          <a:solidFill>
                            <a:srgbClr val="1F497D"/>
                          </a:solidFill>
                          <a:effectLst/>
                          <a:latin typeface="Calibri"/>
                        </a:rPr>
                        <a:t>Rx Deductible for Brand/Specialty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Per calendar year: $200 individual, $500 family max</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None</a:t>
                      </a:r>
                    </a:p>
                    <a:p>
                      <a:pPr algn="ctr" fontAlgn="b"/>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705">
                <a:tc>
                  <a:txBody>
                    <a:bodyPr/>
                    <a:lstStyle/>
                    <a:p>
                      <a:pPr algn="ctr" fontAlgn="b"/>
                      <a:r>
                        <a:rPr lang="en-US" sz="1400" b="0" i="0" u="none" strike="noStrike">
                          <a:solidFill>
                            <a:srgbClr val="1F497D"/>
                          </a:solidFill>
                          <a:effectLst/>
                          <a:latin typeface="Calibri"/>
                        </a:rPr>
                        <a:t>Rx Out of Pocket 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$2,500 / $3,500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$2,500 / $3,500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705">
                <a:tc>
                  <a:txBody>
                    <a:bodyPr/>
                    <a:lstStyle/>
                    <a:p>
                      <a:pPr algn="ctr" fontAlgn="b"/>
                      <a:r>
                        <a:rPr lang="en-US" sz="1400" b="0" i="0" u="none" strike="noStrike" dirty="0">
                          <a:solidFill>
                            <a:srgbClr val="1F497D"/>
                          </a:solidFill>
                          <a:effectLst/>
                          <a:latin typeface="Calibri"/>
                        </a:rPr>
                        <a:t>Medical Deductible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$200 individual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$500 family</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$500 individual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$1,000 family</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705">
                <a:tc>
                  <a:txBody>
                    <a:bodyPr/>
                    <a:lstStyle/>
                    <a:p>
                      <a:pPr algn="ctr" fontAlgn="b"/>
                      <a:r>
                        <a:rPr lang="en-US" sz="1400" b="0" i="0" u="none" strike="noStrike">
                          <a:solidFill>
                            <a:srgbClr val="1F497D"/>
                          </a:solidFill>
                          <a:effectLst/>
                          <a:latin typeface="Calibri"/>
                        </a:rPr>
                        <a:t>Medical Out of Pocket Max</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$1,000 </a:t>
                      </a:r>
                      <a:r>
                        <a:rPr lang="en-US" sz="1400" b="0" i="0" u="none" strike="noStrike" dirty="0">
                          <a:solidFill>
                            <a:srgbClr val="1F497D"/>
                          </a:solidFill>
                          <a:effectLst/>
                          <a:latin typeface="Calibri"/>
                        </a:rPr>
                        <a:t>/ </a:t>
                      </a:r>
                      <a:r>
                        <a:rPr lang="en-US" sz="1400" b="0" i="0" u="none" strike="noStrike" dirty="0" smtClean="0">
                          <a:solidFill>
                            <a:srgbClr val="1F497D"/>
                          </a:solidFill>
                          <a:effectLst/>
                          <a:latin typeface="Calibri"/>
                        </a:rPr>
                        <a:t>$3,000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$1,000 / $3,000</a:t>
                      </a:r>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26377">
                <a:tc>
                  <a:txBody>
                    <a:bodyPr/>
                    <a:lstStyle/>
                    <a:p>
                      <a:pPr algn="ctr" fontAlgn="b"/>
                      <a:r>
                        <a:rPr lang="en-US" sz="1400" b="0" i="0" u="none" strike="noStrike" dirty="0">
                          <a:solidFill>
                            <a:srgbClr val="1F497D"/>
                          </a:solidFill>
                          <a:effectLst/>
                          <a:latin typeface="Calibri"/>
                        </a:rPr>
                        <a:t>Member cost share for in-network</a:t>
                      </a:r>
                      <a:r>
                        <a:rPr lang="en-US" sz="1400" b="0" i="0" u="none" strike="noStrike" dirty="0" smtClean="0">
                          <a:solidFill>
                            <a:srgbClr val="1F497D"/>
                          </a:solidFill>
                          <a:effectLst/>
                          <a:latin typeface="Calibri"/>
                        </a:rPr>
                        <a:t>, covered </a:t>
                      </a:r>
                      <a:r>
                        <a:rPr lang="en-US" sz="1400" b="0" i="0" u="none" strike="noStrike" dirty="0">
                          <a:solidFill>
                            <a:srgbClr val="1F497D"/>
                          </a:solidFill>
                          <a:effectLst/>
                          <a:latin typeface="Calibri"/>
                        </a:rPr>
                        <a:t>services after deductible</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20</a:t>
                      </a:r>
                      <a:r>
                        <a:rPr lang="en-US" sz="1400" b="0" i="0" u="none" strike="noStrike" dirty="0">
                          <a:solidFill>
                            <a:srgbClr val="1F497D"/>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1F497D"/>
                          </a:solidFill>
                          <a:effectLst/>
                          <a:latin typeface="Calibri"/>
                        </a:rPr>
                        <a:t>1</a:t>
                      </a:r>
                      <a:r>
                        <a:rPr lang="en-US" sz="1400" b="0" i="0" u="none" strike="noStrike" dirty="0" smtClean="0">
                          <a:solidFill>
                            <a:srgbClr val="1F497D"/>
                          </a:solidFill>
                          <a:effectLst/>
                          <a:latin typeface="Calibri"/>
                        </a:rPr>
                        <a:t>0</a:t>
                      </a:r>
                      <a:r>
                        <a:rPr lang="en-US" sz="1400" b="0" i="0" u="none" strike="noStrike" dirty="0">
                          <a:solidFill>
                            <a:srgbClr val="1F497D"/>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832712">
                <a:tc>
                  <a:txBody>
                    <a:bodyPr/>
                    <a:lstStyle/>
                    <a:p>
                      <a:pPr algn="ctr" fontAlgn="b"/>
                      <a:r>
                        <a:rPr lang="en-US" sz="1400" b="0" i="0" u="none" strike="noStrike" dirty="0" smtClean="0">
                          <a:solidFill>
                            <a:srgbClr val="1F497D"/>
                          </a:solidFill>
                          <a:effectLst/>
                          <a:latin typeface="Calibri"/>
                        </a:rPr>
                        <a:t>Member </a:t>
                      </a:r>
                      <a:r>
                        <a:rPr lang="en-US" sz="1400" b="0" i="0" u="none" strike="noStrike" dirty="0">
                          <a:solidFill>
                            <a:srgbClr val="1F497D"/>
                          </a:solidFill>
                          <a:effectLst/>
                          <a:latin typeface="Calibri"/>
                        </a:rPr>
                        <a:t>cost share for in-network, covered services, once Out of Pocket Max is met</a:t>
                      </a:r>
                      <a:r>
                        <a:rPr lang="en-US" sz="1400" b="0" i="0" u="none" strike="noStrike" dirty="0" smtClean="0">
                          <a:solidFill>
                            <a:srgbClr val="1F497D"/>
                          </a:solidFill>
                          <a:effectLst/>
                          <a:latin typeface="Calibri"/>
                        </a:rPr>
                        <a:t>.</a:t>
                      </a:r>
                    </a:p>
                    <a:p>
                      <a:pPr algn="ctr" fontAlgn="b"/>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a:t>
                      </a:r>
                      <a:r>
                        <a:rPr lang="en-US" sz="1400" b="0" i="0" u="none" strike="noStrike" dirty="0">
                          <a:solidFill>
                            <a:srgbClr val="1F497D"/>
                          </a:solidFill>
                          <a:effectLst/>
                          <a:latin typeface="Calibri"/>
                        </a:rPr>
                        <a:t>0 </a:t>
                      </a:r>
                      <a:endParaRPr lang="en-US" sz="1400" b="0" i="0" u="none" strike="noStrike" dirty="0" smtClean="0">
                        <a:solidFill>
                          <a:srgbClr val="1F497D"/>
                        </a:solidFill>
                        <a:effectLst/>
                        <a:latin typeface="Calibri"/>
                      </a:endParaRPr>
                    </a:p>
                    <a:p>
                      <a:pPr algn="ctr" fontAlgn="b"/>
                      <a:endParaRPr lang="en-US" sz="1400" b="0" i="0" u="none" strike="noStrike" dirty="0">
                        <a:solidFill>
                          <a:srgbClr val="1F497D"/>
                        </a:solidFill>
                        <a:effectLst/>
                        <a:latin typeface="Calibri"/>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smtClean="0">
                          <a:solidFill>
                            <a:srgbClr val="1F497D"/>
                          </a:solidFill>
                          <a:effectLst/>
                          <a:latin typeface="Calibri"/>
                        </a:rPr>
                        <a:t>$0</a:t>
                      </a:r>
                    </a:p>
                    <a:p>
                      <a:pPr algn="ctr" fontAlgn="b"/>
                      <a:r>
                        <a:rPr lang="en-US" sz="1400" b="0" i="0" u="none" strike="noStrike" dirty="0" smtClean="0">
                          <a:solidFill>
                            <a:srgbClr val="1F497D"/>
                          </a:solidFill>
                          <a:effectLst/>
                          <a:latin typeface="Calibri"/>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8" name="Rectangle 7"/>
          <p:cNvSpPr/>
          <p:nvPr/>
        </p:nvSpPr>
        <p:spPr>
          <a:xfrm>
            <a:off x="381000" y="5867400"/>
            <a:ext cx="7924800" cy="307777"/>
          </a:xfrm>
          <a:prstGeom prst="rect">
            <a:avLst/>
          </a:prstGeom>
        </p:spPr>
        <p:txBody>
          <a:bodyPr wrap="square">
            <a:spAutoFit/>
          </a:bodyPr>
          <a:lstStyle/>
          <a:p>
            <a:r>
              <a:rPr lang="en-US" sz="1400" dirty="0">
                <a:solidFill>
                  <a:schemeClr val="tx2"/>
                </a:solidFill>
              </a:rPr>
              <a:t>Deductibles and Out of Pocket Maximums are based on a calendar year (January-December).</a:t>
            </a:r>
          </a:p>
        </p:txBody>
      </p:sp>
      <p:sp>
        <p:nvSpPr>
          <p:cNvPr id="9" name="TextBox 8"/>
          <p:cNvSpPr txBox="1"/>
          <p:nvPr/>
        </p:nvSpPr>
        <p:spPr>
          <a:xfrm>
            <a:off x="381000" y="6185224"/>
            <a:ext cx="7924800" cy="523220"/>
          </a:xfrm>
          <a:prstGeom prst="rect">
            <a:avLst/>
          </a:prstGeom>
          <a:noFill/>
        </p:spPr>
        <p:txBody>
          <a:bodyPr wrap="square" rtlCol="0">
            <a:spAutoFit/>
          </a:bodyPr>
          <a:lstStyle/>
          <a:p>
            <a:r>
              <a:rPr lang="en-US" sz="1400" b="1" dirty="0" smtClean="0">
                <a:solidFill>
                  <a:schemeClr val="tx2"/>
                </a:solidFill>
              </a:rPr>
              <a:t>PPO Members age 65+ with Medicare A&amp;B:  Your Medical Plan pays secondary to Medicare. Your pharmacy benefit  typically does not coordinate with Medicare. </a:t>
            </a:r>
            <a:endParaRPr lang="en-US" sz="1400" b="1" dirty="0">
              <a:solidFill>
                <a:schemeClr val="tx2"/>
              </a:solidFill>
            </a:endParaRPr>
          </a:p>
        </p:txBody>
      </p:sp>
      <p:sp>
        <p:nvSpPr>
          <p:cNvPr id="10" name="TextBox 9"/>
          <p:cNvSpPr txBox="1"/>
          <p:nvPr/>
        </p:nvSpPr>
        <p:spPr>
          <a:xfrm>
            <a:off x="3836821" y="1644134"/>
            <a:ext cx="1056700" cy="369332"/>
          </a:xfrm>
          <a:prstGeom prst="rect">
            <a:avLst/>
          </a:prstGeom>
          <a:noFill/>
        </p:spPr>
        <p:txBody>
          <a:bodyPr wrap="none" rtlCol="0">
            <a:spAutoFit/>
          </a:bodyPr>
          <a:lstStyle/>
          <a:p>
            <a:r>
              <a:rPr lang="en-US" dirty="0"/>
              <a:t>Option </a:t>
            </a:r>
            <a:r>
              <a:rPr lang="en-US" dirty="0" smtClean="0"/>
              <a:t>3</a:t>
            </a:r>
            <a:endParaRPr lang="en-US" dirty="0"/>
          </a:p>
        </p:txBody>
      </p:sp>
      <p:sp>
        <p:nvSpPr>
          <p:cNvPr id="11" name="TextBox 10"/>
          <p:cNvSpPr txBox="1"/>
          <p:nvPr/>
        </p:nvSpPr>
        <p:spPr>
          <a:xfrm>
            <a:off x="6477000" y="1644525"/>
            <a:ext cx="1056700" cy="369332"/>
          </a:xfrm>
          <a:prstGeom prst="rect">
            <a:avLst/>
          </a:prstGeom>
          <a:noFill/>
        </p:spPr>
        <p:txBody>
          <a:bodyPr wrap="none" rtlCol="0">
            <a:spAutoFit/>
          </a:bodyPr>
          <a:lstStyle/>
          <a:p>
            <a:r>
              <a:rPr lang="en-US" dirty="0"/>
              <a:t>Option </a:t>
            </a:r>
            <a:r>
              <a:rPr lang="en-US" dirty="0" smtClean="0"/>
              <a:t>4</a:t>
            </a:r>
            <a:endParaRPr lang="en-US" dirty="0"/>
          </a:p>
        </p:txBody>
      </p:sp>
    </p:spTree>
    <p:extLst>
      <p:ext uri="{BB962C8B-B14F-4D97-AF65-F5344CB8AC3E}">
        <p14:creationId xmlns:p14="http://schemas.microsoft.com/office/powerpoint/2010/main" val="265227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r>
              <a:rPr lang="en-US" sz="2800" dirty="0" smtClean="0"/>
              <a:t>Section II: Retirees </a:t>
            </a:r>
            <a:r>
              <a:rPr lang="en-US" sz="2800" dirty="0"/>
              <a:t>Age 65+ : Overview of </a:t>
            </a:r>
            <a:r>
              <a:rPr lang="en-US" sz="2800" dirty="0" smtClean="0"/>
              <a:t>Options</a:t>
            </a:r>
            <a:br>
              <a:rPr lang="en-US" sz="2800" dirty="0" smtClean="0"/>
            </a:br>
            <a:endParaRPr lang="en-US" sz="2800" dirty="0"/>
          </a:p>
        </p:txBody>
      </p:sp>
      <p:sp>
        <p:nvSpPr>
          <p:cNvPr id="3" name="Content Placeholder 2"/>
          <p:cNvSpPr>
            <a:spLocks noGrp="1"/>
          </p:cNvSpPr>
          <p:nvPr>
            <p:ph idx="1"/>
          </p:nvPr>
        </p:nvSpPr>
        <p:spPr>
          <a:xfrm>
            <a:off x="457200" y="990600"/>
            <a:ext cx="8229600" cy="5410200"/>
          </a:xfrm>
        </p:spPr>
        <p:txBody>
          <a:bodyPr>
            <a:normAutofit fontScale="85000" lnSpcReduction="10000"/>
          </a:bodyPr>
          <a:lstStyle/>
          <a:p>
            <a:pPr marL="274320" lvl="1" indent="0">
              <a:buNone/>
            </a:pPr>
            <a:r>
              <a:rPr lang="en-US" sz="2800" b="1" dirty="0" smtClean="0">
                <a:solidFill>
                  <a:schemeClr val="tx2"/>
                </a:solidFill>
              </a:rPr>
              <a:t>Kaiser </a:t>
            </a:r>
            <a:r>
              <a:rPr lang="en-US" sz="2800" b="1" dirty="0">
                <a:solidFill>
                  <a:schemeClr val="tx2"/>
                </a:solidFill>
              </a:rPr>
              <a:t>Permanente Senior Advantage (KPSA)</a:t>
            </a:r>
          </a:p>
          <a:p>
            <a:pPr lvl="1"/>
            <a:r>
              <a:rPr lang="en-US" sz="2400" b="1" dirty="0" smtClean="0">
                <a:solidFill>
                  <a:schemeClr val="tx2"/>
                </a:solidFill>
              </a:rPr>
              <a:t>Medicare </a:t>
            </a:r>
            <a:r>
              <a:rPr lang="en-US" sz="2400" b="1" dirty="0">
                <a:solidFill>
                  <a:schemeClr val="tx2"/>
                </a:solidFill>
              </a:rPr>
              <a:t>Advantage </a:t>
            </a:r>
            <a:r>
              <a:rPr lang="en-US" sz="2400" b="1" dirty="0" smtClean="0">
                <a:solidFill>
                  <a:schemeClr val="tx2"/>
                </a:solidFill>
              </a:rPr>
              <a:t>Plan </a:t>
            </a:r>
            <a:r>
              <a:rPr lang="en-US" sz="2400" b="1" dirty="0">
                <a:solidFill>
                  <a:schemeClr val="tx2"/>
                </a:solidFill>
              </a:rPr>
              <a:t>(HMO) </a:t>
            </a:r>
            <a:r>
              <a:rPr lang="en-US" sz="2400" b="1" dirty="0" smtClean="0">
                <a:solidFill>
                  <a:schemeClr val="tx2"/>
                </a:solidFill>
              </a:rPr>
              <a:t>with Medicare Part D prescription drug coverage</a:t>
            </a:r>
            <a:endParaRPr lang="en-US" sz="2400" b="1" dirty="0">
              <a:solidFill>
                <a:schemeClr val="tx2"/>
              </a:solidFill>
            </a:endParaRPr>
          </a:p>
          <a:p>
            <a:pPr lvl="1"/>
            <a:r>
              <a:rPr lang="en-US" sz="2400" dirty="0">
                <a:solidFill>
                  <a:schemeClr val="tx2"/>
                </a:solidFill>
              </a:rPr>
              <a:t>Enrollment in Medicare Part A &amp; B </a:t>
            </a:r>
            <a:r>
              <a:rPr lang="en-US" sz="2400" dirty="0" smtClean="0">
                <a:solidFill>
                  <a:schemeClr val="tx2"/>
                </a:solidFill>
              </a:rPr>
              <a:t>required</a:t>
            </a:r>
          </a:p>
          <a:p>
            <a:pPr lvl="2"/>
            <a:r>
              <a:rPr lang="en-US" sz="2200" dirty="0" smtClean="0">
                <a:solidFill>
                  <a:schemeClr val="tx2"/>
                </a:solidFill>
              </a:rPr>
              <a:t>Family member under 65 continues on  KP not KPSA.</a:t>
            </a:r>
            <a:endParaRPr lang="en-US" sz="2200" dirty="0">
              <a:solidFill>
                <a:schemeClr val="tx2"/>
              </a:solidFill>
            </a:endParaRPr>
          </a:p>
          <a:p>
            <a:pPr lvl="1"/>
            <a:r>
              <a:rPr lang="en-US" sz="2400" dirty="0">
                <a:solidFill>
                  <a:schemeClr val="tx2"/>
                </a:solidFill>
              </a:rPr>
              <a:t>Medicare must be assigned to the </a:t>
            </a:r>
            <a:r>
              <a:rPr lang="en-US" sz="2400" dirty="0" smtClean="0">
                <a:solidFill>
                  <a:schemeClr val="tx2"/>
                </a:solidFill>
              </a:rPr>
              <a:t>Plan</a:t>
            </a:r>
          </a:p>
          <a:p>
            <a:pPr lvl="2"/>
            <a:r>
              <a:rPr lang="en-US" sz="2200" dirty="0" smtClean="0">
                <a:solidFill>
                  <a:schemeClr val="tx2"/>
                </a:solidFill>
              </a:rPr>
              <a:t>Member can un-assign Medicare at open enrollment if dis-enrolling in KPSA to move to Blue Shield or CompanionCare.</a:t>
            </a:r>
            <a:endParaRPr lang="en-US" sz="2200" dirty="0">
              <a:solidFill>
                <a:schemeClr val="tx2"/>
              </a:solidFill>
            </a:endParaRPr>
          </a:p>
          <a:p>
            <a:pPr lvl="1"/>
            <a:r>
              <a:rPr lang="en-US" sz="2400" dirty="0">
                <a:solidFill>
                  <a:schemeClr val="tx2"/>
                </a:solidFill>
              </a:rPr>
              <a:t>Member must live in the Plan’s service area</a:t>
            </a:r>
          </a:p>
          <a:p>
            <a:pPr lvl="1"/>
            <a:r>
              <a:rPr lang="en-US" sz="2400" dirty="0">
                <a:solidFill>
                  <a:schemeClr val="tx2"/>
                </a:solidFill>
              </a:rPr>
              <a:t>Except emergencies, services must be authorized by the Plan</a:t>
            </a:r>
          </a:p>
          <a:p>
            <a:pPr lvl="1"/>
            <a:r>
              <a:rPr lang="en-US" sz="2400" dirty="0" smtClean="0">
                <a:solidFill>
                  <a:schemeClr val="tx2"/>
                </a:solidFill>
              </a:rPr>
              <a:t>Kaiser </a:t>
            </a:r>
            <a:r>
              <a:rPr lang="en-US" sz="2400" dirty="0">
                <a:solidFill>
                  <a:schemeClr val="tx2"/>
                </a:solidFill>
              </a:rPr>
              <a:t>Permanente Senior Advantage </a:t>
            </a:r>
            <a:r>
              <a:rPr lang="en-US" sz="2400" dirty="0" smtClean="0">
                <a:solidFill>
                  <a:schemeClr val="tx2"/>
                </a:solidFill>
              </a:rPr>
              <a:t>Plans </a:t>
            </a:r>
            <a:r>
              <a:rPr lang="en-US" sz="2400" dirty="0">
                <a:solidFill>
                  <a:schemeClr val="tx2"/>
                </a:solidFill>
              </a:rPr>
              <a:t>include automatic enrollment in Medicare Part D Prescription Drug </a:t>
            </a:r>
            <a:r>
              <a:rPr lang="en-US" sz="2400" dirty="0" smtClean="0">
                <a:solidFill>
                  <a:schemeClr val="tx2"/>
                </a:solidFill>
              </a:rPr>
              <a:t>Plan – </a:t>
            </a:r>
            <a:r>
              <a:rPr lang="en-US" sz="2400" b="1" u="sng" dirty="0" smtClean="0">
                <a:solidFill>
                  <a:schemeClr val="tx2"/>
                </a:solidFill>
              </a:rPr>
              <a:t>No</a:t>
            </a:r>
            <a:r>
              <a:rPr lang="en-US" sz="2400" dirty="0" smtClean="0">
                <a:solidFill>
                  <a:schemeClr val="tx2"/>
                </a:solidFill>
              </a:rPr>
              <a:t> “Donut Hole” or Coverage Gap </a:t>
            </a:r>
            <a:r>
              <a:rPr lang="en-US" sz="2400" dirty="0" smtClean="0">
                <a:solidFill>
                  <a:srgbClr val="00B050"/>
                </a:solidFill>
              </a:rPr>
              <a:t> .</a:t>
            </a:r>
          </a:p>
          <a:p>
            <a:pPr lvl="1"/>
            <a:r>
              <a:rPr lang="en-US" sz="2400" dirty="0">
                <a:solidFill>
                  <a:schemeClr val="tx2"/>
                </a:solidFill>
              </a:rPr>
              <a:t>Most Medicare Prescription Drug Plans have a coverage gap (also called the "donut hole"). This means there's a temporary limit on what the drug plan will cover for drugs</a:t>
            </a:r>
            <a:endParaRPr lang="en-US" sz="2400" dirty="0" smtClean="0">
              <a:solidFill>
                <a:schemeClr val="tx2"/>
              </a:solidFill>
            </a:endParaRPr>
          </a:p>
          <a:p>
            <a:pPr lvl="1"/>
            <a:r>
              <a:rPr lang="en-US" sz="2400" b="1" dirty="0">
                <a:solidFill>
                  <a:schemeClr val="tx2"/>
                </a:solidFill>
              </a:rPr>
              <a:t>2016-17 Monthly Single Rates: </a:t>
            </a:r>
            <a:r>
              <a:rPr lang="en-US" sz="2400" b="1" dirty="0" smtClean="0">
                <a:solidFill>
                  <a:schemeClr val="tx2"/>
                </a:solidFill>
              </a:rPr>
              <a:t>$329</a:t>
            </a:r>
            <a:endParaRPr lang="en-US" sz="2400" dirty="0">
              <a:solidFill>
                <a:schemeClr val="tx2"/>
              </a:solidFill>
            </a:endParaRPr>
          </a:p>
          <a:p>
            <a:pPr lvl="1"/>
            <a:endParaRPr lang="en-US" sz="4800"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7</a:t>
            </a:fld>
            <a:endParaRPr lang="en-US" dirty="0"/>
          </a:p>
        </p:txBody>
      </p:sp>
    </p:spTree>
    <p:extLst>
      <p:ext uri="{BB962C8B-B14F-4D97-AF65-F5344CB8AC3E}">
        <p14:creationId xmlns:p14="http://schemas.microsoft.com/office/powerpoint/2010/main" val="175531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sz="2700" dirty="0" smtClean="0"/>
              <a:t/>
            </a:r>
            <a:br>
              <a:rPr lang="en-US" sz="2700" dirty="0" smtClean="0"/>
            </a:br>
            <a:r>
              <a:rPr lang="en-US" sz="2700" dirty="0"/>
              <a:t>Section </a:t>
            </a:r>
            <a:r>
              <a:rPr lang="en-US" sz="2700" dirty="0" smtClean="0"/>
              <a:t>II Benefit </a:t>
            </a:r>
            <a:r>
              <a:rPr lang="en-US" sz="2700" dirty="0"/>
              <a:t>Overview: </a:t>
            </a:r>
            <a:r>
              <a:rPr lang="en-US" sz="2700" dirty="0" smtClean="0"/>
              <a:t> Kaiser Permanente Senior Advantage </a:t>
            </a:r>
            <a:r>
              <a:rPr lang="en-US" sz="2700" dirty="0"/>
              <a:t>Plans – Retirees </a:t>
            </a:r>
            <a:r>
              <a:rPr lang="en-US" sz="2700" dirty="0" smtClean="0"/>
              <a:t>age 65+ with Medicare A&amp;B</a:t>
            </a:r>
            <a:r>
              <a:rPr lang="en-US" dirty="0" smtClean="0"/>
              <a:t/>
            </a:r>
            <a:br>
              <a:rPr lang="en-US" dirty="0" smtClean="0"/>
            </a:b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8214559"/>
              </p:ext>
            </p:extLst>
          </p:nvPr>
        </p:nvGraphicFramePr>
        <p:xfrm>
          <a:off x="457200" y="1295400"/>
          <a:ext cx="8229600" cy="5442315"/>
        </p:xfrm>
        <a:graphic>
          <a:graphicData uri="http://schemas.openxmlformats.org/drawingml/2006/table">
            <a:tbl>
              <a:tblPr/>
              <a:tblGrid>
                <a:gridCol w="4139244">
                  <a:extLst>
                    <a:ext uri="{9D8B030D-6E8A-4147-A177-3AD203B41FA5}">
                      <a16:colId xmlns:a16="http://schemas.microsoft.com/office/drawing/2014/main" val="20000"/>
                    </a:ext>
                  </a:extLst>
                </a:gridCol>
                <a:gridCol w="4090356">
                  <a:extLst>
                    <a:ext uri="{9D8B030D-6E8A-4147-A177-3AD203B41FA5}">
                      <a16:colId xmlns:a16="http://schemas.microsoft.com/office/drawing/2014/main" val="20001"/>
                    </a:ext>
                  </a:extLst>
                </a:gridCol>
              </a:tblGrid>
              <a:tr h="387327">
                <a:tc>
                  <a:txBody>
                    <a:bodyPr/>
                    <a:lstStyle/>
                    <a:p>
                      <a:pPr algn="ctr" fontAlgn="ctr"/>
                      <a:r>
                        <a:rPr lang="en-US" sz="1200" b="1" i="0" u="none" strike="noStrike" dirty="0">
                          <a:solidFill>
                            <a:sysClr val="windowText" lastClr="000000"/>
                          </a:solidFill>
                          <a:effectLst/>
                          <a:latin typeface="Calibri"/>
                        </a:rPr>
                        <a:t>SERVICES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da-DK" sz="1400" b="1" i="0" u="none" strike="noStrike" dirty="0">
                          <a:solidFill>
                            <a:sysClr val="windowText" lastClr="000000"/>
                          </a:solidFill>
                          <a:effectLst/>
                          <a:latin typeface="Calibri"/>
                        </a:rPr>
                        <a:t>KAISER PERMANENTE SENIOR ADVANTAGE  </a:t>
                      </a:r>
                      <a:br>
                        <a:rPr lang="da-DK" sz="1400" b="1" i="0" u="none" strike="noStrike" dirty="0">
                          <a:solidFill>
                            <a:sysClr val="windowText" lastClr="000000"/>
                          </a:solidFill>
                          <a:effectLst/>
                          <a:latin typeface="Calibri"/>
                        </a:rPr>
                      </a:br>
                      <a:r>
                        <a:rPr lang="da-DK" sz="1400" b="1" i="0" u="none" strike="noStrike" dirty="0">
                          <a:solidFill>
                            <a:sysClr val="windowText" lastClr="000000"/>
                          </a:solidFill>
                          <a:effectLst/>
                          <a:latin typeface="Calibri"/>
                        </a:rPr>
                        <a:t>$10 OV, $10-20 RX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97061">
                <a:tc>
                  <a:txBody>
                    <a:bodyPr/>
                    <a:lstStyle/>
                    <a:p>
                      <a:pPr algn="l" fontAlgn="ctr"/>
                      <a:r>
                        <a:rPr lang="en-US" sz="1200" b="0" i="0" u="none" strike="noStrike" dirty="0">
                          <a:solidFill>
                            <a:srgbClr val="000000"/>
                          </a:solidFill>
                          <a:effectLst/>
                          <a:latin typeface="Calibri"/>
                        </a:rPr>
                        <a:t>Ambulance (Ground or Air)</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0" i="0" u="none" strike="noStrike">
                          <a:solidFill>
                            <a:srgbClr val="000000"/>
                          </a:solidFill>
                          <a:effectLst/>
                          <a:latin typeface="Calibri"/>
                        </a:rPr>
                        <a:t>$50/Trip</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7327">
                <a:tc>
                  <a:txBody>
                    <a:bodyPr/>
                    <a:lstStyle/>
                    <a:p>
                      <a:pPr algn="l" fontAlgn="ctr"/>
                      <a:r>
                        <a:rPr lang="en-US" sz="1200" b="0" i="0" u="none" strike="noStrike" dirty="0">
                          <a:solidFill>
                            <a:srgbClr val="000000"/>
                          </a:solidFill>
                          <a:effectLst/>
                          <a:latin typeface="Calibri"/>
                        </a:rPr>
                        <a:t>Annual Physical Examination and Medicare approved immunizations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a:rPr>
                        <a:t>No charge</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7061">
                <a:tc>
                  <a:txBody>
                    <a:bodyPr/>
                    <a:lstStyle/>
                    <a:p>
                      <a:pPr algn="l" fontAlgn="ctr"/>
                      <a:r>
                        <a:rPr lang="en-US" sz="1200" b="0" i="0" u="none" strike="noStrike" dirty="0">
                          <a:solidFill>
                            <a:srgbClr val="000000"/>
                          </a:solidFill>
                          <a:effectLst/>
                          <a:latin typeface="Calibri"/>
                        </a:rPr>
                        <a:t>Acupuncture/Chiropractic</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a:rPr>
                        <a:t>$10 co-pay 30 combined visits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7327">
                <a:tc>
                  <a:txBody>
                    <a:bodyPr/>
                    <a:lstStyle/>
                    <a:p>
                      <a:pPr algn="l" fontAlgn="ctr"/>
                      <a:r>
                        <a:rPr lang="en-US" sz="1200" b="0" i="0" u="none" strike="noStrike" dirty="0">
                          <a:solidFill>
                            <a:srgbClr val="000000"/>
                          </a:solidFill>
                          <a:effectLst/>
                          <a:latin typeface="Calibri"/>
                        </a:rPr>
                        <a:t>DME - Durable Medical Equipment                                                                                                           (Kaiser DME formulary guidelines apply)</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a:rPr>
                        <a:t>100%</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5570">
                <a:tc>
                  <a:txBody>
                    <a:bodyPr/>
                    <a:lstStyle/>
                    <a:p>
                      <a:pPr algn="l" fontAlgn="ctr"/>
                      <a:r>
                        <a:rPr lang="en-US" sz="1200" b="1" i="0" u="none" strike="noStrike" dirty="0">
                          <a:solidFill>
                            <a:srgbClr val="000000"/>
                          </a:solidFill>
                          <a:effectLst/>
                          <a:latin typeface="Calibri"/>
                        </a:rPr>
                        <a:t>Hospitalization</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5"/>
                  </a:ext>
                </a:extLst>
              </a:tr>
              <a:tr h="197061">
                <a:tc>
                  <a:txBody>
                    <a:bodyPr/>
                    <a:lstStyle/>
                    <a:p>
                      <a:pPr algn="l" fontAlgn="ctr"/>
                      <a:r>
                        <a:rPr lang="en-US" sz="1200" b="0" i="0" u="none" strike="noStrike" dirty="0">
                          <a:solidFill>
                            <a:srgbClr val="000000"/>
                          </a:solidFill>
                          <a:effectLst/>
                          <a:latin typeface="Calibri"/>
                        </a:rPr>
                        <a:t> Inpatient</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$0 admission</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97061">
                <a:tc>
                  <a:txBody>
                    <a:bodyPr/>
                    <a:lstStyle/>
                    <a:p>
                      <a:pPr algn="l" fontAlgn="ctr"/>
                      <a:r>
                        <a:rPr lang="en-US" sz="1200" b="0" i="0" u="none" strike="noStrike" dirty="0">
                          <a:solidFill>
                            <a:srgbClr val="000000"/>
                          </a:solidFill>
                          <a:effectLst/>
                          <a:latin typeface="Calibri"/>
                        </a:rPr>
                        <a:t>Emergency Room</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$50 co-pay/waived if admitted</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7061">
                <a:tc>
                  <a:txBody>
                    <a:bodyPr/>
                    <a:lstStyle/>
                    <a:p>
                      <a:pPr algn="l" fontAlgn="ctr"/>
                      <a:r>
                        <a:rPr lang="en-US" sz="1200" b="0" i="0" u="none" strike="noStrike" dirty="0">
                          <a:solidFill>
                            <a:srgbClr val="000000"/>
                          </a:solidFill>
                          <a:effectLst/>
                          <a:latin typeface="Calibri"/>
                        </a:rPr>
                        <a:t>Laboratory Services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ctr"/>
                      <a:r>
                        <a:rPr lang="en-US" sz="1200" b="0" i="0" u="none" strike="noStrike" dirty="0">
                          <a:solidFill>
                            <a:srgbClr val="000000"/>
                          </a:solidFill>
                          <a:effectLst/>
                          <a:latin typeface="Calibri"/>
                        </a:rPr>
                        <a:t>No charge</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7327">
                <a:tc>
                  <a:txBody>
                    <a:bodyPr/>
                    <a:lstStyle/>
                    <a:p>
                      <a:pPr algn="l" fontAlgn="ctr"/>
                      <a:r>
                        <a:rPr lang="en-US" sz="1200" b="0" i="0" u="none" strike="noStrike" dirty="0">
                          <a:solidFill>
                            <a:srgbClr val="000000"/>
                          </a:solidFill>
                          <a:effectLst/>
                          <a:latin typeface="Calibri"/>
                        </a:rPr>
                        <a:t>Mental Health - Outpatient unlimited visits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$10 co-pay per individual visit;                                                            $5 co-pay per group visit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7061">
                <a:tc>
                  <a:txBody>
                    <a:bodyPr/>
                    <a:lstStyle/>
                    <a:p>
                      <a:pPr algn="l" fontAlgn="ctr"/>
                      <a:r>
                        <a:rPr lang="en-US" sz="1200" b="1" i="0" u="none" strike="noStrike" dirty="0">
                          <a:solidFill>
                            <a:srgbClr val="000000"/>
                          </a:solidFill>
                          <a:effectLst/>
                          <a:latin typeface="Calibri"/>
                        </a:rPr>
                        <a:t>Physician Services/Basic Health Services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0"/>
                  </a:ext>
                </a:extLst>
              </a:tr>
              <a:tr h="197061">
                <a:tc>
                  <a:txBody>
                    <a:bodyPr/>
                    <a:lstStyle/>
                    <a:p>
                      <a:pPr algn="l" fontAlgn="ctr"/>
                      <a:r>
                        <a:rPr lang="en-US" sz="1200" b="0" i="0" u="none" strike="noStrike" dirty="0" smtClean="0">
                          <a:solidFill>
                            <a:srgbClr val="000000"/>
                          </a:solidFill>
                          <a:effectLst/>
                          <a:latin typeface="Calibri"/>
                        </a:rPr>
                        <a:t>Office </a:t>
                      </a:r>
                      <a:r>
                        <a:rPr lang="en-US" sz="1200" b="0" i="0" u="none" strike="noStrike" dirty="0">
                          <a:solidFill>
                            <a:srgbClr val="000000"/>
                          </a:solidFill>
                          <a:effectLst/>
                          <a:latin typeface="Calibri"/>
                        </a:rPr>
                        <a:t>visits</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$10 co-pay per visit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97061">
                <a:tc>
                  <a:txBody>
                    <a:bodyPr/>
                    <a:lstStyle/>
                    <a:p>
                      <a:pPr algn="l" fontAlgn="ctr"/>
                      <a:r>
                        <a:rPr lang="en-US" sz="1200" b="0" i="0" u="none" strike="noStrike" dirty="0">
                          <a:solidFill>
                            <a:srgbClr val="000000"/>
                          </a:solidFill>
                          <a:effectLst/>
                          <a:latin typeface="Calibri"/>
                        </a:rPr>
                        <a:t>Consultation, diagnosis &amp; treatment by a specialist</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$10 co-pay per visit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9339">
                <a:tc>
                  <a:txBody>
                    <a:bodyPr/>
                    <a:lstStyle/>
                    <a:p>
                      <a:pPr algn="l" fontAlgn="ctr"/>
                      <a:r>
                        <a:rPr lang="en-US" sz="1200" b="1" i="0" u="none" strike="noStrike" dirty="0">
                          <a:solidFill>
                            <a:srgbClr val="000000"/>
                          </a:solidFill>
                          <a:effectLst/>
                          <a:latin typeface="Calibri"/>
                        </a:rPr>
                        <a:t>Prescription Drugs</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20000"/>
                        <a:lumOff val="80000"/>
                      </a:schemeClr>
                    </a:solidFill>
                  </a:tcPr>
                </a:tc>
                <a:tc>
                  <a:txBody>
                    <a:bodyPr/>
                    <a:lstStyle/>
                    <a:p>
                      <a:pPr algn="ctr" fontAlgn="b"/>
                      <a:r>
                        <a:rPr lang="en-US" sz="1200" b="0" i="0" u="none" strike="noStrike" dirty="0">
                          <a:solidFill>
                            <a:srgbClr val="000000"/>
                          </a:solidFill>
                          <a:effectLst/>
                          <a:latin typeface="Calibri"/>
                        </a:rPr>
                        <a:t>Generic: $10 co-pay a 100 day supply</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3"/>
                  </a:ext>
                </a:extLst>
              </a:tr>
              <a:tr h="197061">
                <a:tc>
                  <a:txBody>
                    <a:bodyPr/>
                    <a:lstStyle/>
                    <a:p>
                      <a:pPr algn="l" fontAlgn="ctr"/>
                      <a:r>
                        <a:rPr lang="en-US" sz="1200" b="0" i="0" u="none" strike="noStrike" dirty="0" smtClean="0">
                          <a:solidFill>
                            <a:srgbClr val="000000"/>
                          </a:solidFill>
                          <a:effectLst/>
                          <a:latin typeface="Calibri"/>
                        </a:rPr>
                        <a:t>Using </a:t>
                      </a:r>
                      <a:r>
                        <a:rPr lang="en-US" sz="1200" b="0" i="0" u="none" strike="noStrike" dirty="0">
                          <a:solidFill>
                            <a:srgbClr val="000000"/>
                          </a:solidFill>
                          <a:effectLst/>
                          <a:latin typeface="Calibri"/>
                        </a:rPr>
                        <a:t>Kaiser pharmacies.   Not subject to donut hole.</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Brand: $20 co-pay for a 100 day supply</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97061">
                <a:tc>
                  <a:txBody>
                    <a:bodyPr/>
                    <a:lstStyle/>
                    <a:p>
                      <a:pPr algn="l" fontAlgn="ctr"/>
                      <a:r>
                        <a:rPr lang="en-US" sz="1200" b="1" i="0" u="none" strike="noStrike" dirty="0">
                          <a:solidFill>
                            <a:srgbClr val="000000"/>
                          </a:solidFill>
                          <a:effectLst/>
                          <a:latin typeface="Calibri"/>
                        </a:rPr>
                        <a:t>Vision Care</a:t>
                      </a:r>
                    </a:p>
                  </a:txBody>
                  <a:tcPr marL="6531"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 </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97061">
                <a:tc>
                  <a:txBody>
                    <a:bodyPr/>
                    <a:lstStyle/>
                    <a:p>
                      <a:pPr algn="l" fontAlgn="ctr"/>
                      <a:r>
                        <a:rPr lang="en-US" sz="1200" b="0" i="0" u="none" strike="noStrike" dirty="0">
                          <a:solidFill>
                            <a:srgbClr val="000000"/>
                          </a:solidFill>
                          <a:effectLst/>
                          <a:latin typeface="Calibri"/>
                        </a:rPr>
                        <a:t> Examination for eyeglasses</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$10 co-pay per visit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97061">
                <a:tc>
                  <a:txBody>
                    <a:bodyPr/>
                    <a:lstStyle/>
                    <a:p>
                      <a:pPr algn="l" fontAlgn="ctr"/>
                      <a:r>
                        <a:rPr lang="en-US" sz="1200" b="0" i="0" u="none" strike="noStrike" dirty="0">
                          <a:solidFill>
                            <a:srgbClr val="000000"/>
                          </a:solidFill>
                          <a:effectLst/>
                          <a:latin typeface="Calibri"/>
                        </a:rPr>
                        <a:t> Glaucoma testing</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$10 co-pay per visit</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97061">
                <a:tc>
                  <a:txBody>
                    <a:bodyPr/>
                    <a:lstStyle/>
                    <a:p>
                      <a:pPr algn="l" fontAlgn="ctr"/>
                      <a:r>
                        <a:rPr lang="en-US" sz="1200" b="0" i="0" u="none" strike="noStrike" dirty="0">
                          <a:solidFill>
                            <a:srgbClr val="000000"/>
                          </a:solidFill>
                          <a:effectLst/>
                          <a:latin typeface="Calibri"/>
                        </a:rPr>
                        <a:t> Standard frame/lenses every 24 months</a:t>
                      </a:r>
                    </a:p>
                  </a:txBody>
                  <a:tcPr marL="78377" marR="6531" marT="65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ctr" fontAlgn="b"/>
                      <a:r>
                        <a:rPr lang="en-US" sz="1200" b="0" i="0" u="none" strike="noStrike">
                          <a:solidFill>
                            <a:srgbClr val="000000"/>
                          </a:solidFill>
                          <a:effectLst/>
                          <a:latin typeface="Calibri"/>
                        </a:rPr>
                        <a:t>$150 frame and lens allowance every 24 months</a:t>
                      </a:r>
                    </a:p>
                  </a:txBody>
                  <a:tcPr marL="6531" marR="6531" marT="653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63085">
                <a:tc>
                  <a:txBody>
                    <a:bodyPr/>
                    <a:lstStyle/>
                    <a:p>
                      <a:pPr algn="l" fontAlgn="ctr"/>
                      <a:r>
                        <a:rPr lang="en-US" sz="900" b="0" i="0" u="none" strike="noStrike" dirty="0">
                          <a:solidFill>
                            <a:srgbClr val="000000"/>
                          </a:solidFill>
                          <a:effectLst/>
                          <a:latin typeface="Calibri"/>
                        </a:rPr>
                        <a:t>Retiree plans with Medicare A&amp;B</a:t>
                      </a:r>
                    </a:p>
                  </a:txBody>
                  <a:tcPr marL="6531" marR="6531" marT="6531"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a:solidFill>
                          <a:srgbClr val="000000"/>
                        </a:solidFill>
                        <a:effectLst/>
                        <a:latin typeface="Arial"/>
                      </a:endParaRPr>
                    </a:p>
                  </a:txBody>
                  <a:tcPr marL="6531" marR="6531" marT="653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19"/>
                  </a:ext>
                </a:extLst>
              </a:tr>
              <a:tr h="355616">
                <a:tc gridSpan="2">
                  <a:txBody>
                    <a:bodyPr/>
                    <a:lstStyle/>
                    <a:p>
                      <a:pPr algn="l" fontAlgn="ctr"/>
                      <a:r>
                        <a:rPr lang="en-US" sz="1600" b="1" i="0" u="none" strike="noStrike" dirty="0">
                          <a:solidFill>
                            <a:srgbClr val="000000"/>
                          </a:solidFill>
                          <a:effectLst/>
                          <a:latin typeface="Calibri"/>
                        </a:rPr>
                        <a:t>Retirees must live in an approved zip code of the Kaiser Permanente California Service Area and Centers for Medicare and </a:t>
                      </a:r>
                      <a:r>
                        <a:rPr lang="en-US" sz="1600" b="1" i="0" u="none" strike="noStrike" dirty="0" smtClean="0">
                          <a:solidFill>
                            <a:srgbClr val="000000"/>
                          </a:solidFill>
                          <a:effectLst/>
                          <a:latin typeface="Calibri"/>
                        </a:rPr>
                        <a:t>Medicaid </a:t>
                      </a:r>
                      <a:r>
                        <a:rPr lang="en-US" sz="1600" b="1" i="0" u="none" strike="noStrike" dirty="0">
                          <a:solidFill>
                            <a:srgbClr val="000000"/>
                          </a:solidFill>
                          <a:effectLst/>
                          <a:latin typeface="Calibri"/>
                        </a:rPr>
                        <a:t>(CMS)</a:t>
                      </a:r>
                    </a:p>
                  </a:txBody>
                  <a:tcPr marL="6531" marR="6531" marT="6531" marB="0" anchor="ctr">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0020"/>
                  </a:ext>
                </a:extLst>
              </a:tr>
              <a:tr h="163085">
                <a:tc>
                  <a:txBody>
                    <a:bodyPr/>
                    <a:lstStyle/>
                    <a:p>
                      <a:pPr algn="l" fontAlgn="ctr"/>
                      <a:endParaRPr lang="en-US" sz="900" b="1" i="0" u="none" strike="noStrike" dirty="0">
                        <a:solidFill>
                          <a:srgbClr val="000000"/>
                        </a:solidFill>
                        <a:effectLst/>
                        <a:latin typeface="Calibri"/>
                      </a:endParaRPr>
                    </a:p>
                  </a:txBody>
                  <a:tcPr marL="6531" marR="6531" marT="6531" marB="0" anchor="ctr">
                    <a:lnL>
                      <a:noFill/>
                    </a:lnL>
                    <a:lnR>
                      <a:noFill/>
                    </a:lnR>
                    <a:lnT>
                      <a:noFill/>
                    </a:lnT>
                    <a:lnB>
                      <a:noFill/>
                    </a:lnB>
                  </a:tcPr>
                </a:tc>
                <a:tc>
                  <a:txBody>
                    <a:bodyPr/>
                    <a:lstStyle/>
                    <a:p>
                      <a:pPr algn="ctr" fontAlgn="b"/>
                      <a:endParaRPr lang="en-US" sz="900" b="0" i="0" u="none" strike="noStrike" dirty="0">
                        <a:solidFill>
                          <a:srgbClr val="000000"/>
                        </a:solidFill>
                        <a:effectLst/>
                        <a:latin typeface="Calibri"/>
                      </a:endParaRPr>
                    </a:p>
                  </a:txBody>
                  <a:tcPr marL="6531" marR="6531" marT="6531" marB="0" anchor="b">
                    <a:lnL>
                      <a:noFill/>
                    </a:lnL>
                    <a:lnR>
                      <a:noFill/>
                    </a:lnR>
                    <a:lnT>
                      <a:noFill/>
                    </a:lnT>
                    <a:lnB>
                      <a:noFill/>
                    </a:lnB>
                  </a:tcPr>
                </a:tc>
                <a:extLst>
                  <a:ext uri="{0D108BD9-81ED-4DB2-BD59-A6C34878D82A}">
                    <a16:rowId xmlns:a16="http://schemas.microsoft.com/office/drawing/2014/main" val="10021"/>
                  </a:ext>
                </a:extLst>
              </a:tr>
            </a:tbl>
          </a:graphicData>
        </a:graphic>
      </p:graphicFrame>
      <p:sp>
        <p:nvSpPr>
          <p:cNvPr id="4" name="Slide Number Placeholder 3"/>
          <p:cNvSpPr>
            <a:spLocks noGrp="1"/>
          </p:cNvSpPr>
          <p:nvPr>
            <p:ph type="sldNum" sz="quarter" idx="12"/>
          </p:nvPr>
        </p:nvSpPr>
        <p:spPr/>
        <p:txBody>
          <a:bodyPr/>
          <a:lstStyle/>
          <a:p>
            <a:fld id="{0CFEC368-1D7A-4F81-ABF6-AE0E36BAF64C}" type="slidenum">
              <a:rPr lang="en-US" smtClean="0"/>
              <a:pPr/>
              <a:t>8</a:t>
            </a:fld>
            <a:endParaRPr lang="en-US" dirty="0"/>
          </a:p>
        </p:txBody>
      </p:sp>
    </p:spTree>
    <p:extLst>
      <p:ext uri="{BB962C8B-B14F-4D97-AF65-F5344CB8AC3E}">
        <p14:creationId xmlns:p14="http://schemas.microsoft.com/office/powerpoint/2010/main" val="1480727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62000"/>
          </a:xfrm>
        </p:spPr>
        <p:txBody>
          <a:bodyPr>
            <a:normAutofit fontScale="90000"/>
          </a:bodyPr>
          <a:lstStyle/>
          <a:p>
            <a:r>
              <a:rPr lang="en-US" dirty="0" smtClean="0"/>
              <a:t>Kaiser Permanente Senior Advantage </a:t>
            </a:r>
            <a:endParaRPr lang="en-US" dirty="0"/>
          </a:p>
        </p:txBody>
      </p:sp>
      <p:sp>
        <p:nvSpPr>
          <p:cNvPr id="3" name="Content Placeholder 2"/>
          <p:cNvSpPr>
            <a:spLocks noGrp="1"/>
          </p:cNvSpPr>
          <p:nvPr>
            <p:ph idx="1"/>
          </p:nvPr>
        </p:nvSpPr>
        <p:spPr>
          <a:xfrm>
            <a:off x="457200" y="1600200"/>
            <a:ext cx="8229600" cy="1981200"/>
          </a:xfrm>
        </p:spPr>
        <p:txBody>
          <a:bodyPr>
            <a:normAutofit/>
          </a:bodyPr>
          <a:lstStyle/>
          <a:p>
            <a:r>
              <a:rPr lang="en-US" sz="2000" b="1" dirty="0" smtClean="0"/>
              <a:t>New Feature: Silver &amp; Fit Exercise and Healthy Aging Program</a:t>
            </a:r>
            <a:endParaRPr lang="en-US" sz="2000" dirty="0" smtClean="0"/>
          </a:p>
          <a:p>
            <a:pPr lvl="1"/>
            <a:r>
              <a:rPr lang="en-US" sz="1600" dirty="0" smtClean="0"/>
              <a:t>Available only to KPSA members</a:t>
            </a:r>
          </a:p>
          <a:p>
            <a:pPr lvl="1"/>
            <a:r>
              <a:rPr lang="en-US" sz="1600" b="1" dirty="0" smtClean="0"/>
              <a:t>Benefits include: </a:t>
            </a:r>
          </a:p>
          <a:p>
            <a:pPr lvl="2"/>
            <a:r>
              <a:rPr lang="en-US" sz="1400" b="1" dirty="0" smtClean="0"/>
              <a:t>Gym Membership at participating clubs</a:t>
            </a:r>
          </a:p>
          <a:p>
            <a:pPr lvl="2"/>
            <a:r>
              <a:rPr lang="en-US" sz="1400" b="1" dirty="0" smtClean="0"/>
              <a:t>Home Fitness Program</a:t>
            </a:r>
          </a:p>
          <a:p>
            <a:pPr lvl="2"/>
            <a:r>
              <a:rPr lang="en-US" sz="1400" b="1" dirty="0" smtClean="0"/>
              <a:t>Healthy Aging Resource Library</a:t>
            </a:r>
          </a:p>
          <a:p>
            <a:pPr lvl="2"/>
            <a:endParaRPr lang="en-US" sz="1400"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9</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913" y="304800"/>
            <a:ext cx="2859087"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57400"/>
            <a:ext cx="2422308" cy="136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04800" y="3467378"/>
            <a:ext cx="8378757" cy="646331"/>
          </a:xfrm>
          <a:prstGeom prst="rect">
            <a:avLst/>
          </a:prstGeom>
          <a:solidFill>
            <a:schemeClr val="tx2"/>
          </a:solidFill>
          <a:ln>
            <a:solidFill>
              <a:schemeClr val="accent1"/>
            </a:solidFill>
          </a:ln>
        </p:spPr>
        <p:txBody>
          <a:bodyPr wrap="square" rtlCol="0">
            <a:spAutoFit/>
          </a:bodyPr>
          <a:lstStyle/>
          <a:p>
            <a:r>
              <a:rPr lang="en-US" b="1" dirty="0">
                <a:solidFill>
                  <a:schemeClr val="bg1"/>
                </a:solidFill>
              </a:rPr>
              <a:t>To learn more about </a:t>
            </a:r>
            <a:r>
              <a:rPr lang="en-US" b="1" dirty="0" smtClean="0">
                <a:solidFill>
                  <a:schemeClr val="bg1"/>
                </a:solidFill>
              </a:rPr>
              <a:t>Silver &amp; Fit</a:t>
            </a:r>
            <a:r>
              <a:rPr lang="en-US" b="1" dirty="0">
                <a:solidFill>
                  <a:schemeClr val="bg1"/>
                </a:solidFill>
              </a:rPr>
              <a:t>, including how to register and find fitness facilities near you, visit SilverandFit.com.</a:t>
            </a:r>
          </a:p>
        </p:txBody>
      </p:sp>
    </p:spTree>
    <p:extLst>
      <p:ext uri="{BB962C8B-B14F-4D97-AF65-F5344CB8AC3E}">
        <p14:creationId xmlns:p14="http://schemas.microsoft.com/office/powerpoint/2010/main" val="18490656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3">
      <a:dk1>
        <a:sysClr val="windowText" lastClr="000000"/>
      </a:dk1>
      <a:lt1>
        <a:sysClr val="window" lastClr="FFFFFF"/>
      </a:lt1>
      <a:dk2>
        <a:srgbClr val="17365D"/>
      </a:dk2>
      <a:lt2>
        <a:srgbClr val="EEECE1"/>
      </a:lt2>
      <a:accent1>
        <a:srgbClr val="17365D"/>
      </a:accent1>
      <a:accent2>
        <a:srgbClr val="C0504D"/>
      </a:accent2>
      <a:accent3>
        <a:srgbClr val="BFD4EF"/>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23296</TotalTime>
  <Words>2671</Words>
  <Application>Microsoft Office PowerPoint</Application>
  <PresentationFormat>On-screen Show (4:3)</PresentationFormat>
  <Paragraphs>392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Tahoma</vt:lpstr>
      <vt:lpstr>Wingdings</vt:lpstr>
      <vt:lpstr>Clarity</vt:lpstr>
      <vt:lpstr>Retiree Health benefit Plan Options</vt:lpstr>
      <vt:lpstr>Items for Discussion</vt:lpstr>
      <vt:lpstr>Section I: What’s Available?</vt:lpstr>
      <vt:lpstr>Section II: Overview of  Plan Options   </vt:lpstr>
      <vt:lpstr>Section II: Overview of  Plan Options   </vt:lpstr>
      <vt:lpstr>Section II: Overview of  Plan Options </vt:lpstr>
      <vt:lpstr>Section II: Retirees Age 65+ : Overview of Options </vt:lpstr>
      <vt:lpstr> Section II Benefit Overview:  Kaiser Permanente Senior Advantage Plans – Retirees age 65+ with Medicare A&amp;B </vt:lpstr>
      <vt:lpstr>Kaiser Permanente Senior Advantage </vt:lpstr>
      <vt:lpstr>Section II: Overview of  Plan Options </vt:lpstr>
      <vt:lpstr> Section II: Benefit Overview: CompanionCare – Retirees age 65+ with Medicare A&amp;B </vt:lpstr>
      <vt:lpstr>Section II: Benefit Overview: CompanionCare – Retirees age 65+ with Medicare A&amp;B (Continued)</vt:lpstr>
      <vt:lpstr>Section III :  Review of Plan Types &amp; Differences </vt:lpstr>
      <vt:lpstr>Section IV: Retiree Direct Billing Program Overview</vt:lpstr>
      <vt:lpstr>Section IV : Retiree Program Overview, Continued</vt:lpstr>
      <vt:lpstr>Section IV: Retiree Direct Billing Program</vt:lpstr>
      <vt:lpstr> Section V: General Information Retirees Turning 65 – Medicare Enrollment Timing and Process </vt:lpstr>
      <vt:lpstr>Section V: General Information – Medicare Plans</vt:lpstr>
      <vt:lpstr>PowerPoint Presentation</vt:lpstr>
      <vt:lpstr>Resources</vt:lpstr>
      <vt:lpstr>Section VI: Review</vt:lpstr>
      <vt:lpstr>Questions?</vt:lpstr>
    </vt:vector>
  </TitlesOfParts>
  <Company>KCSOS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Resig - HEALTH BENEFITS PROGRAM OPPORTUNITIES WITH sisc</dc:title>
  <dc:creator>Lola Nickell</dc:creator>
  <cp:lastModifiedBy>Peggy Freitas</cp:lastModifiedBy>
  <cp:revision>399</cp:revision>
  <cp:lastPrinted>2015-12-01T04:06:59Z</cp:lastPrinted>
  <dcterms:created xsi:type="dcterms:W3CDTF">2012-12-03T21:40:02Z</dcterms:created>
  <dcterms:modified xsi:type="dcterms:W3CDTF">2016-12-19T19:27:59Z</dcterms:modified>
</cp:coreProperties>
</file>