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4"/>
  </p:sldMasterIdLst>
  <p:notesMasterIdLst>
    <p:notesMasterId r:id="rId31"/>
  </p:notesMasterIdLst>
  <p:handoutMasterIdLst>
    <p:handoutMasterId r:id="rId32"/>
  </p:handoutMasterIdLst>
  <p:sldIdLst>
    <p:sldId id="324" r:id="rId5"/>
    <p:sldId id="317" r:id="rId6"/>
    <p:sldId id="328" r:id="rId7"/>
    <p:sldId id="351" r:id="rId8"/>
    <p:sldId id="327" r:id="rId9"/>
    <p:sldId id="321" r:id="rId10"/>
    <p:sldId id="330" r:id="rId11"/>
    <p:sldId id="356" r:id="rId12"/>
    <p:sldId id="355" r:id="rId13"/>
    <p:sldId id="357" r:id="rId14"/>
    <p:sldId id="358" r:id="rId15"/>
    <p:sldId id="364" r:id="rId16"/>
    <p:sldId id="334" r:id="rId17"/>
    <p:sldId id="338" r:id="rId18"/>
    <p:sldId id="369" r:id="rId19"/>
    <p:sldId id="361" r:id="rId20"/>
    <p:sldId id="345" r:id="rId21"/>
    <p:sldId id="347" r:id="rId22"/>
    <p:sldId id="352" r:id="rId23"/>
    <p:sldId id="340" r:id="rId24"/>
    <p:sldId id="349" r:id="rId25"/>
    <p:sldId id="350" r:id="rId26"/>
    <p:sldId id="368" r:id="rId27"/>
    <p:sldId id="342" r:id="rId28"/>
    <p:sldId id="353" r:id="rId29"/>
    <p:sldId id="341" r:id="rId30"/>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AC51E63-E18F-41E2-951F-EFB77B395D98}">
          <p14:sldIdLst>
            <p14:sldId id="324"/>
            <p14:sldId id="317"/>
            <p14:sldId id="328"/>
            <p14:sldId id="351"/>
            <p14:sldId id="327"/>
            <p14:sldId id="321"/>
            <p14:sldId id="330"/>
            <p14:sldId id="356"/>
            <p14:sldId id="355"/>
            <p14:sldId id="357"/>
            <p14:sldId id="358"/>
            <p14:sldId id="364"/>
            <p14:sldId id="334"/>
            <p14:sldId id="338"/>
            <p14:sldId id="369"/>
            <p14:sldId id="361"/>
            <p14:sldId id="345"/>
            <p14:sldId id="347"/>
            <p14:sldId id="352"/>
            <p14:sldId id="340"/>
            <p14:sldId id="349"/>
            <p14:sldId id="350"/>
            <p14:sldId id="368"/>
            <p14:sldId id="342"/>
            <p14:sldId id="353"/>
            <p14:sldId id="34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DE4CF"/>
    <a:srgbClr val="006666"/>
    <a:srgbClr val="009999"/>
    <a:srgbClr val="0099CC"/>
    <a:srgbClr val="33CCCC"/>
    <a:srgbClr val="008080"/>
    <a:srgbClr val="0099FF"/>
    <a:srgbClr val="6D1143"/>
    <a:srgbClr val="5B11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26" autoAdjust="0"/>
    <p:restoredTop sz="96838" autoAdjust="0"/>
  </p:normalViewPr>
  <p:slideViewPr>
    <p:cSldViewPr>
      <p:cViewPr varScale="1">
        <p:scale>
          <a:sx n="116" d="100"/>
          <a:sy n="116" d="100"/>
        </p:scale>
        <p:origin x="1092" y="108"/>
      </p:cViewPr>
      <p:guideLst>
        <p:guide orient="horz" pos="2160"/>
        <p:guide pos="2880"/>
      </p:guideLst>
    </p:cSldViewPr>
  </p:slideViewPr>
  <p:outlineViewPr>
    <p:cViewPr>
      <p:scale>
        <a:sx n="33" d="100"/>
        <a:sy n="33" d="100"/>
      </p:scale>
      <p:origin x="54" y="7696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2001" cy="461193"/>
          </a:xfrm>
          <a:prstGeom prst="rect">
            <a:avLst/>
          </a:prstGeom>
        </p:spPr>
        <p:txBody>
          <a:bodyPr vert="horz" lIns="87486" tIns="43743" rIns="87486" bIns="43743" rtlCol="0"/>
          <a:lstStyle>
            <a:lvl1pPr algn="l">
              <a:defRPr sz="1200"/>
            </a:lvl1pPr>
          </a:lstStyle>
          <a:p>
            <a:endParaRPr lang="en-US" dirty="0"/>
          </a:p>
        </p:txBody>
      </p:sp>
      <p:sp>
        <p:nvSpPr>
          <p:cNvPr id="3" name="Date Placeholder 2"/>
          <p:cNvSpPr>
            <a:spLocks noGrp="1"/>
          </p:cNvSpPr>
          <p:nvPr>
            <p:ph type="dt" sz="quarter" idx="1"/>
          </p:nvPr>
        </p:nvSpPr>
        <p:spPr>
          <a:xfrm>
            <a:off x="3936568" y="1"/>
            <a:ext cx="3012001" cy="461193"/>
          </a:xfrm>
          <a:prstGeom prst="rect">
            <a:avLst/>
          </a:prstGeom>
        </p:spPr>
        <p:txBody>
          <a:bodyPr vert="horz" lIns="87486" tIns="43743" rIns="87486" bIns="43743" rtlCol="0"/>
          <a:lstStyle>
            <a:lvl1pPr algn="r">
              <a:defRPr sz="1200"/>
            </a:lvl1pPr>
          </a:lstStyle>
          <a:p>
            <a:fld id="{0A234040-27A1-4973-88E0-785CC99A6874}" type="datetimeFigureOut">
              <a:rPr lang="en-US" smtClean="0"/>
              <a:t>8/12/2019</a:t>
            </a:fld>
            <a:endParaRPr lang="en-US" dirty="0"/>
          </a:p>
        </p:txBody>
      </p:sp>
      <p:sp>
        <p:nvSpPr>
          <p:cNvPr id="4" name="Footer Placeholder 3"/>
          <p:cNvSpPr>
            <a:spLocks noGrp="1"/>
          </p:cNvSpPr>
          <p:nvPr>
            <p:ph type="ftr" sz="quarter" idx="2"/>
          </p:nvPr>
        </p:nvSpPr>
        <p:spPr>
          <a:xfrm>
            <a:off x="1" y="8773357"/>
            <a:ext cx="3012001" cy="461193"/>
          </a:xfrm>
          <a:prstGeom prst="rect">
            <a:avLst/>
          </a:prstGeom>
        </p:spPr>
        <p:txBody>
          <a:bodyPr vert="horz" lIns="87486" tIns="43743" rIns="87486" bIns="4374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568" y="8773357"/>
            <a:ext cx="3012001" cy="461193"/>
          </a:xfrm>
          <a:prstGeom prst="rect">
            <a:avLst/>
          </a:prstGeom>
        </p:spPr>
        <p:txBody>
          <a:bodyPr vert="horz" lIns="87486" tIns="43743" rIns="87486" bIns="43743" rtlCol="0" anchor="b"/>
          <a:lstStyle>
            <a:lvl1pPr algn="r">
              <a:defRPr sz="1200"/>
            </a:lvl1pPr>
          </a:lstStyle>
          <a:p>
            <a:fld id="{11BF287E-FBB1-4B12-9C04-037B520FCB8A}" type="slidenum">
              <a:rPr lang="en-US" smtClean="0"/>
              <a:t>‹#›</a:t>
            </a:fld>
            <a:endParaRPr lang="en-US" dirty="0"/>
          </a:p>
        </p:txBody>
      </p:sp>
    </p:spTree>
    <p:extLst>
      <p:ext uri="{BB962C8B-B14F-4D97-AF65-F5344CB8AC3E}">
        <p14:creationId xmlns:p14="http://schemas.microsoft.com/office/powerpoint/2010/main" val="42939642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2226" cy="461172"/>
          </a:xfrm>
          <a:prstGeom prst="rect">
            <a:avLst/>
          </a:prstGeom>
        </p:spPr>
        <p:txBody>
          <a:bodyPr vert="horz" lIns="90957" tIns="45478" rIns="90957" bIns="45478" rtlCol="0"/>
          <a:lstStyle>
            <a:lvl1pPr algn="l">
              <a:defRPr sz="1200"/>
            </a:lvl1pPr>
          </a:lstStyle>
          <a:p>
            <a:endParaRPr lang="en-US" dirty="0"/>
          </a:p>
        </p:txBody>
      </p:sp>
      <p:sp>
        <p:nvSpPr>
          <p:cNvPr id="3" name="Date Placeholder 2"/>
          <p:cNvSpPr>
            <a:spLocks noGrp="1"/>
          </p:cNvSpPr>
          <p:nvPr>
            <p:ph type="dt" idx="1"/>
          </p:nvPr>
        </p:nvSpPr>
        <p:spPr>
          <a:xfrm>
            <a:off x="3936271" y="0"/>
            <a:ext cx="3012226" cy="461172"/>
          </a:xfrm>
          <a:prstGeom prst="rect">
            <a:avLst/>
          </a:prstGeom>
        </p:spPr>
        <p:txBody>
          <a:bodyPr vert="horz" lIns="90957" tIns="45478" rIns="90957" bIns="45478" rtlCol="0"/>
          <a:lstStyle>
            <a:lvl1pPr algn="r">
              <a:defRPr sz="1200"/>
            </a:lvl1pPr>
          </a:lstStyle>
          <a:p>
            <a:fld id="{B2A9DFB7-D674-4041-8EDF-F6315705AA48}" type="datetimeFigureOut">
              <a:rPr lang="en-US" smtClean="0"/>
              <a:t>8/12/2019</a:t>
            </a:fld>
            <a:endParaRPr lang="en-US" dirty="0"/>
          </a:p>
        </p:txBody>
      </p:sp>
      <p:sp>
        <p:nvSpPr>
          <p:cNvPr id="4" name="Slide Image Placeholder 3"/>
          <p:cNvSpPr>
            <a:spLocks noGrp="1" noRot="1" noChangeAspect="1"/>
          </p:cNvSpPr>
          <p:nvPr>
            <p:ph type="sldImg" idx="2"/>
          </p:nvPr>
        </p:nvSpPr>
        <p:spPr>
          <a:xfrm>
            <a:off x="1166813" y="693738"/>
            <a:ext cx="4616450" cy="3462337"/>
          </a:xfrm>
          <a:prstGeom prst="rect">
            <a:avLst/>
          </a:prstGeom>
          <a:noFill/>
          <a:ln w="12700">
            <a:solidFill>
              <a:prstClr val="black"/>
            </a:solidFill>
          </a:ln>
        </p:spPr>
        <p:txBody>
          <a:bodyPr vert="horz" lIns="90957" tIns="45478" rIns="90957" bIns="45478" rtlCol="0" anchor="ctr"/>
          <a:lstStyle/>
          <a:p>
            <a:endParaRPr lang="en-US" dirty="0"/>
          </a:p>
        </p:txBody>
      </p:sp>
      <p:sp>
        <p:nvSpPr>
          <p:cNvPr id="5" name="Notes Placeholder 4"/>
          <p:cNvSpPr>
            <a:spLocks noGrp="1"/>
          </p:cNvSpPr>
          <p:nvPr>
            <p:ph type="body" sz="quarter" idx="3"/>
          </p:nvPr>
        </p:nvSpPr>
        <p:spPr>
          <a:xfrm>
            <a:off x="695008" y="4387452"/>
            <a:ext cx="5560060" cy="4155288"/>
          </a:xfrm>
          <a:prstGeom prst="rect">
            <a:avLst/>
          </a:prstGeom>
        </p:spPr>
        <p:txBody>
          <a:bodyPr vert="horz" lIns="90957" tIns="45478" rIns="90957" bIns="454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773325"/>
            <a:ext cx="3012226" cy="461172"/>
          </a:xfrm>
          <a:prstGeom prst="rect">
            <a:avLst/>
          </a:prstGeom>
        </p:spPr>
        <p:txBody>
          <a:bodyPr vert="horz" lIns="90957" tIns="45478" rIns="90957" bIns="454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271" y="8773325"/>
            <a:ext cx="3012226" cy="461172"/>
          </a:xfrm>
          <a:prstGeom prst="rect">
            <a:avLst/>
          </a:prstGeom>
        </p:spPr>
        <p:txBody>
          <a:bodyPr vert="horz" lIns="90957" tIns="45478" rIns="90957" bIns="45478" rtlCol="0" anchor="b"/>
          <a:lstStyle>
            <a:lvl1pPr algn="r">
              <a:defRPr sz="1200"/>
            </a:lvl1pPr>
          </a:lstStyle>
          <a:p>
            <a:fld id="{942D62E6-AB41-4B89-9B14-77F8BCC9BB3A}" type="slidenum">
              <a:rPr lang="en-US" smtClean="0"/>
              <a:t>‹#›</a:t>
            </a:fld>
            <a:endParaRPr lang="en-US" dirty="0"/>
          </a:p>
        </p:txBody>
      </p:sp>
    </p:spTree>
    <p:extLst>
      <p:ext uri="{BB962C8B-B14F-4D97-AF65-F5344CB8AC3E}">
        <p14:creationId xmlns:p14="http://schemas.microsoft.com/office/powerpoint/2010/main" val="40181751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D62E6-AB41-4B89-9B14-77F8BCC9BB3A}" type="slidenum">
              <a:rPr lang="en-US" smtClean="0"/>
              <a:t>1</a:t>
            </a:fld>
            <a:endParaRPr lang="en-US" dirty="0"/>
          </a:p>
        </p:txBody>
      </p:sp>
    </p:spTree>
    <p:extLst>
      <p:ext uri="{BB962C8B-B14F-4D97-AF65-F5344CB8AC3E}">
        <p14:creationId xmlns:p14="http://schemas.microsoft.com/office/powerpoint/2010/main" val="3156461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171E482-F2C9-494E-8573-D4868EBCAA30}" type="datetime2">
              <a:rPr lang="en-US" smtClean="0"/>
              <a:t>Monday, August 12, 2019</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257EB5-FF67-40CA-8701-27A8079A14EF}" type="datetime2">
              <a:rPr lang="en-US" smtClean="0"/>
              <a:t>Monday, August 12, 2019</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626C22-FC78-49EC-970F-DCDB39C97D0B}" type="datetime2">
              <a:rPr lang="en-US" smtClean="0"/>
              <a:t>Monday, August 12, 2019</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18F62B-888E-4ADC-87A6-8EE5BD355146}" type="datetime2">
              <a:rPr lang="en-US" smtClean="0"/>
              <a:t>Monday, August 12, 2019</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066AB5-603A-42E0-8F70-82812F4DC5E3}" type="datetime2">
              <a:rPr lang="en-US" smtClean="0"/>
              <a:t>Monday, August 12, 2019</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1F39FE-8E5F-4400-900C-DFA88D980825}" type="datetime2">
              <a:rPr lang="en-US" smtClean="0"/>
              <a:t>Monday, August 12, 2019</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4D00415-8EF3-4A74-8039-2529196E85D9}" type="datetime2">
              <a:rPr lang="en-US" smtClean="0"/>
              <a:t>Monday, August 12, 2019</a:t>
            </a:fld>
            <a:endParaRPr lang="en-US" dirty="0"/>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83A4A4-3F01-450D-9953-CF64D5DE55D2}" type="datetime2">
              <a:rPr lang="en-US" smtClean="0"/>
              <a:t>Monday, August 12, 2019</a:t>
            </a:fld>
            <a:endParaRPr lang="en-US" dirty="0"/>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7941A9-3E80-4F88-8D77-EDB08D8C5346}" type="datetime2">
              <a:rPr lang="en-US" smtClean="0"/>
              <a:t>Monday, August 12, 2019</a:t>
            </a:fld>
            <a:endParaRPr lang="en-US" dirty="0"/>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753654-2955-47DB-AC14-FDF2EE662B93}" type="datetime2">
              <a:rPr lang="en-US" smtClean="0"/>
              <a:t>Monday, August 12, 2019</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F8B55B-64E1-47DF-A615-9E7A34A8BBE2}" type="datetime2">
              <a:rPr lang="en-US" smtClean="0"/>
              <a:t>Monday, August 12, 2019</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43B6CFA5-6C1A-466C-82C9-2913AAD9D4F7}" type="datetime2">
              <a:rPr lang="en-US" smtClean="0"/>
              <a:t>Monday, August 12, 2019</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semite.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blueshieldca21-prod.modolabs.ne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navitus.com/" TargetMode="External"/><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www.mdlive.com/sisc" TargetMode="External"/><Relationship Id="rId3" Type="http://schemas.openxmlformats.org/officeDocument/2006/relationships/hyperlink" Target="http://www.blueshield.com/" TargetMode="External"/><Relationship Id="rId7" Type="http://schemas.openxmlformats.org/officeDocument/2006/relationships/hyperlink" Target="http://www.advance-medical/sisc" TargetMode="External"/><Relationship Id="rId2" Type="http://schemas.openxmlformats.org/officeDocument/2006/relationships/hyperlink" Target="http://www.kaiserpermanente.org/" TargetMode="External"/><Relationship Id="rId1" Type="http://schemas.openxmlformats.org/officeDocument/2006/relationships/slideLayout" Target="../slideLayouts/slideLayout2.xml"/><Relationship Id="rId6" Type="http://schemas.openxmlformats.org/officeDocument/2006/relationships/hyperlink" Target="http://www.anthemeap.com/" TargetMode="External"/><Relationship Id="rId5" Type="http://schemas.openxmlformats.org/officeDocument/2006/relationships/hyperlink" Target="http://www.vsp.com/" TargetMode="External"/><Relationship Id="rId4" Type="http://schemas.openxmlformats.org/officeDocument/2006/relationships/hyperlink" Target="http://www.deltadentalins.com/" TargetMode="External"/><Relationship Id="rId9"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3200" b="1" cap="none" dirty="0" smtClean="0"/>
              <a:t>Yosemite Community College District</a:t>
            </a:r>
            <a:endParaRPr lang="en-US" sz="4000" cap="none" dirty="0"/>
          </a:p>
        </p:txBody>
      </p:sp>
      <p:sp>
        <p:nvSpPr>
          <p:cNvPr id="6" name="Subtitle 5"/>
          <p:cNvSpPr>
            <a:spLocks noGrp="1"/>
          </p:cNvSpPr>
          <p:nvPr>
            <p:ph type="subTitle" idx="1"/>
          </p:nvPr>
        </p:nvSpPr>
        <p:spPr/>
        <p:txBody>
          <a:bodyPr/>
          <a:lstStyle/>
          <a:p>
            <a:r>
              <a:rPr lang="en-US" dirty="0" smtClean="0"/>
              <a:t>Retiree Open Enrollment 2019-20</a:t>
            </a:r>
          </a:p>
          <a:p>
            <a:r>
              <a:rPr lang="en-US" dirty="0" smtClean="0"/>
              <a:t>August 5, 2019</a:t>
            </a:r>
          </a:p>
        </p:txBody>
      </p:sp>
      <p:pic>
        <p:nvPicPr>
          <p:cNvPr id="1026" name="Picture 2" descr="Yosemite Community College District logo and header graphi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934" y="365331"/>
            <a:ext cx="259842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42302" y="378076"/>
            <a:ext cx="3232793" cy="1069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106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Benefit Change Reminder (October 1, 2018): Value Based Purchasing– Blue Shield PPO</a:t>
            </a:r>
          </a:p>
        </p:txBody>
      </p:sp>
      <p:sp>
        <p:nvSpPr>
          <p:cNvPr id="3" name="Content Placeholder 2"/>
          <p:cNvSpPr>
            <a:spLocks noGrp="1"/>
          </p:cNvSpPr>
          <p:nvPr>
            <p:ph idx="1"/>
          </p:nvPr>
        </p:nvSpPr>
        <p:spPr/>
        <p:txBody>
          <a:bodyPr>
            <a:normAutofit lnSpcReduction="10000"/>
          </a:bodyPr>
          <a:lstStyle/>
          <a:p>
            <a:pPr marL="0" indent="0">
              <a:buFont typeface="Arial" charset="0"/>
              <a:buNone/>
              <a:defRPr/>
            </a:pPr>
            <a:r>
              <a:rPr lang="en-US" b="1" dirty="0"/>
              <a:t>Provisions for exceptions:</a:t>
            </a:r>
          </a:p>
          <a:p>
            <a:pPr>
              <a:defRPr/>
            </a:pPr>
            <a:r>
              <a:rPr lang="en-US" dirty="0"/>
              <a:t>If the physician provides clinical justification for using a hospital</a:t>
            </a:r>
          </a:p>
          <a:p>
            <a:pPr>
              <a:defRPr/>
            </a:pPr>
            <a:r>
              <a:rPr lang="en-US" dirty="0"/>
              <a:t>If member lives more than 30 miles from an ASC </a:t>
            </a:r>
          </a:p>
          <a:p>
            <a:pPr>
              <a:defRPr/>
            </a:pPr>
            <a:r>
              <a:rPr lang="en-US" dirty="0"/>
              <a:t>If a procedure cannot be scheduled in a medically appropriate timely manner due to available ASCs not having capacity</a:t>
            </a:r>
          </a:p>
          <a:p>
            <a:pPr>
              <a:defRPr/>
            </a:pPr>
            <a:r>
              <a:rPr lang="en-US" dirty="0"/>
              <a:t>Emergencies </a:t>
            </a:r>
          </a:p>
          <a:p>
            <a:pPr marL="0" indent="0">
              <a:buFont typeface="Arial" charset="0"/>
              <a:buNone/>
              <a:defRPr/>
            </a:pPr>
            <a:r>
              <a:rPr lang="en-US" dirty="0"/>
              <a:t> </a:t>
            </a:r>
          </a:p>
          <a:p>
            <a:pPr marL="0" indent="0">
              <a:buFont typeface="Arial" charset="0"/>
              <a:buNone/>
              <a:defRPr/>
            </a:pPr>
            <a:r>
              <a:rPr lang="en-US" dirty="0"/>
              <a:t>Communications regarding this benefit have been sent directly to members; Members with questions should contact the customer service number on their ID card</a:t>
            </a:r>
          </a:p>
          <a:p>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10</a:t>
            </a:fld>
            <a:endParaRPr lang="en-US" dirty="0"/>
          </a:p>
        </p:txBody>
      </p:sp>
    </p:spTree>
    <p:extLst>
      <p:ext uri="{BB962C8B-B14F-4D97-AF65-F5344CB8AC3E}">
        <p14:creationId xmlns:p14="http://schemas.microsoft.com/office/powerpoint/2010/main" val="2488290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Benefit Change Reminder (October 1, 2018): Value Based Purchasing– Blue Shield PPO</a:t>
            </a:r>
            <a:endParaRPr lang="en-US" sz="2500" dirty="0"/>
          </a:p>
        </p:txBody>
      </p:sp>
      <p:sp>
        <p:nvSpPr>
          <p:cNvPr id="3" name="Content Placeholder 2"/>
          <p:cNvSpPr>
            <a:spLocks noGrp="1"/>
          </p:cNvSpPr>
          <p:nvPr>
            <p:ph idx="1"/>
          </p:nvPr>
        </p:nvSpPr>
        <p:spPr/>
        <p:txBody>
          <a:bodyPr/>
          <a:lstStyle/>
          <a:p>
            <a:pPr marL="0" indent="0">
              <a:buNone/>
              <a:defRPr/>
            </a:pPr>
            <a:r>
              <a:rPr lang="en-US" b="1" dirty="0"/>
              <a:t>A list of ASC’s in your area can be found at: </a:t>
            </a:r>
            <a:r>
              <a:rPr lang="en-US" u="sng" dirty="0">
                <a:hlinkClick r:id="rId2"/>
              </a:rPr>
              <a:t>https://blueshieldca21-prod.modolabs.net/</a:t>
            </a:r>
            <a:r>
              <a:rPr lang="en-US" u="sng" dirty="0"/>
              <a:t> </a:t>
            </a:r>
          </a:p>
          <a:p>
            <a:pPr>
              <a:defRPr/>
            </a:pPr>
            <a:r>
              <a:rPr lang="en-US" dirty="0"/>
              <a:t>Select Find a Doctor</a:t>
            </a:r>
          </a:p>
          <a:p>
            <a:pPr>
              <a:defRPr/>
            </a:pPr>
            <a:r>
              <a:rPr lang="en-US" dirty="0"/>
              <a:t>Scroll down to PPO Plan and select “Find providers within California”</a:t>
            </a:r>
          </a:p>
          <a:p>
            <a:pPr>
              <a:defRPr/>
            </a:pPr>
            <a:r>
              <a:rPr lang="en-US" dirty="0"/>
              <a:t>Select Facilities</a:t>
            </a:r>
          </a:p>
          <a:p>
            <a:pPr>
              <a:defRPr/>
            </a:pPr>
            <a:r>
              <a:rPr lang="en-US" dirty="0"/>
              <a:t>Enter your Location</a:t>
            </a:r>
          </a:p>
          <a:p>
            <a:pPr>
              <a:defRPr/>
            </a:pPr>
            <a:r>
              <a:rPr lang="en-US" dirty="0"/>
              <a:t>Select Ambulatory Surgery Center from the drop down</a:t>
            </a:r>
          </a:p>
          <a:p>
            <a:pPr>
              <a:defRPr/>
            </a:pPr>
            <a:r>
              <a:rPr lang="en-US" dirty="0"/>
              <a:t>Click Search</a:t>
            </a:r>
          </a:p>
          <a:p>
            <a:pPr lvl="1">
              <a:defRPr/>
            </a:pPr>
            <a:r>
              <a:rPr lang="en-US" dirty="0"/>
              <a:t> default is 5 mile radius, but can be expanded for additional results</a:t>
            </a:r>
          </a:p>
          <a:p>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11</a:t>
            </a:fld>
            <a:endParaRPr lang="en-US" dirty="0"/>
          </a:p>
        </p:txBody>
      </p:sp>
    </p:spTree>
    <p:extLst>
      <p:ext uri="{BB962C8B-B14F-4D97-AF65-F5344CB8AC3E}">
        <p14:creationId xmlns:p14="http://schemas.microsoft.com/office/powerpoint/2010/main" val="2602346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Reminder of October 1, 2018 Pharmacy Benefit Change for Retired Members with </a:t>
            </a:r>
            <a:r>
              <a:rPr lang="en-US" sz="2800" dirty="0"/>
              <a:t>Medicare - Blue Shield PPO </a:t>
            </a:r>
          </a:p>
        </p:txBody>
      </p:sp>
      <p:sp>
        <p:nvSpPr>
          <p:cNvPr id="4" name="Slide Number Placeholder 3"/>
          <p:cNvSpPr>
            <a:spLocks noGrp="1"/>
          </p:cNvSpPr>
          <p:nvPr>
            <p:ph type="sldNum" sz="quarter" idx="12"/>
          </p:nvPr>
        </p:nvSpPr>
        <p:spPr/>
        <p:txBody>
          <a:bodyPr/>
          <a:lstStyle/>
          <a:p>
            <a:fld id="{0CFEC368-1D7A-4F81-ABF6-AE0E36BAF64C}" type="slidenum">
              <a:rPr lang="en-US" smtClean="0"/>
              <a:pPr/>
              <a:t>12</a:t>
            </a:fld>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1800" dirty="0" smtClean="0"/>
              <a:t>Retired PPO </a:t>
            </a:r>
            <a:r>
              <a:rPr lang="en-US" sz="1800" dirty="0"/>
              <a:t>Medicare plan members, pharmacy benefit change effective October 1, 2018</a:t>
            </a:r>
            <a:r>
              <a:rPr lang="en-US" sz="1800" dirty="0" smtClean="0"/>
              <a:t>:</a:t>
            </a:r>
          </a:p>
          <a:p>
            <a:endParaRPr lang="en-US" sz="800" dirty="0" smtClean="0"/>
          </a:p>
          <a:p>
            <a:r>
              <a:rPr lang="en-US" sz="1800" b="1" dirty="0" smtClean="0"/>
              <a:t>All retired PPO members age 65+ are automatically enrolled in Medicare Part D prescription drug coverage.  </a:t>
            </a:r>
            <a:r>
              <a:rPr lang="en-US" sz="1800" dirty="0" smtClean="0"/>
              <a:t>None of the SISC plans are subject to the Part D “doughnut hole/coverage gap”</a:t>
            </a:r>
          </a:p>
          <a:p>
            <a:endParaRPr lang="en-US" sz="900" dirty="0"/>
          </a:p>
          <a:p>
            <a:r>
              <a:rPr lang="en-US" sz="1800" dirty="0"/>
              <a:t>Most generic drugs are $0 co-pay at all participating </a:t>
            </a:r>
            <a:r>
              <a:rPr lang="en-US" sz="1800" dirty="0" smtClean="0"/>
              <a:t>pharmacies</a:t>
            </a:r>
          </a:p>
          <a:p>
            <a:endParaRPr lang="en-US" sz="900" dirty="0"/>
          </a:p>
          <a:p>
            <a:r>
              <a:rPr lang="en-US" sz="1800" dirty="0"/>
              <a:t>Walgreens included in </a:t>
            </a:r>
            <a:r>
              <a:rPr lang="en-US" sz="1800" dirty="0" smtClean="0"/>
              <a:t>network for retired PPO members with Medicare </a:t>
            </a:r>
            <a:r>
              <a:rPr lang="en-US" sz="1800" dirty="0" smtClean="0">
                <a:solidFill>
                  <a:srgbClr val="FF0000"/>
                </a:solidFill>
              </a:rPr>
              <a:t>(Walgreens is excluded for non-Medicare members)</a:t>
            </a:r>
          </a:p>
          <a:p>
            <a:endParaRPr lang="en-US" sz="900" dirty="0"/>
          </a:p>
          <a:p>
            <a:r>
              <a:rPr lang="en-US" sz="1800" dirty="0"/>
              <a:t>90 day supply available at all participating pharmacies (excluding specialty</a:t>
            </a:r>
            <a:r>
              <a:rPr lang="en-US" sz="1800" dirty="0" smtClean="0"/>
              <a:t>)</a:t>
            </a:r>
          </a:p>
          <a:p>
            <a:endParaRPr lang="en-US" sz="900" dirty="0"/>
          </a:p>
          <a:p>
            <a:r>
              <a:rPr lang="en-US" sz="1800" dirty="0" smtClean="0"/>
              <a:t>Costco is the mail-order pharmacy </a:t>
            </a:r>
            <a:endParaRPr lang="en-US" sz="1800" dirty="0"/>
          </a:p>
          <a:p>
            <a:endParaRPr lang="en-US" sz="800" dirty="0" smtClean="0"/>
          </a:p>
          <a:p>
            <a:r>
              <a:rPr lang="en-US" sz="1800" dirty="0" smtClean="0"/>
              <a:t>Reminder</a:t>
            </a:r>
            <a:r>
              <a:rPr lang="en-US" sz="1800" dirty="0"/>
              <a:t>:  A</a:t>
            </a:r>
            <a:r>
              <a:rPr lang="en-US" sz="1800" dirty="0" smtClean="0"/>
              <a:t>dditional </a:t>
            </a:r>
            <a:r>
              <a:rPr lang="en-US" sz="1800" dirty="0"/>
              <a:t>income-base premiums charged by the Federal Government must be paid in order to maintain </a:t>
            </a:r>
            <a:r>
              <a:rPr lang="en-US" sz="1800" dirty="0" smtClean="0"/>
              <a:t>enrollment in your SISC retiree medical plan.  </a:t>
            </a:r>
            <a:r>
              <a:rPr lang="en-US" sz="1800" dirty="0"/>
              <a:t>Do not ignore a premium notice</a:t>
            </a:r>
            <a:r>
              <a:rPr lang="en-US" sz="1800" dirty="0" smtClean="0"/>
              <a:t>.</a:t>
            </a:r>
          </a:p>
          <a:p>
            <a:endParaRPr lang="en-US" sz="900" dirty="0"/>
          </a:p>
          <a:p>
            <a:r>
              <a:rPr lang="en-US" sz="1900" dirty="0" smtClean="0">
                <a:solidFill>
                  <a:srgbClr val="FF0000"/>
                </a:solidFill>
              </a:rPr>
              <a:t>CMS does not allow a member to be “dual covered” under a Medicare Part D plan.  </a:t>
            </a:r>
            <a:endParaRPr lang="en-US" sz="1900" dirty="0">
              <a:solidFill>
                <a:srgbClr val="FF0000"/>
              </a:solidFill>
            </a:endParaRPr>
          </a:p>
        </p:txBody>
      </p:sp>
    </p:spTree>
    <p:extLst>
      <p:ext uri="{BB962C8B-B14F-4D97-AF65-F5344CB8AC3E}">
        <p14:creationId xmlns:p14="http://schemas.microsoft.com/office/powerpoint/2010/main" val="1629211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685800"/>
          </a:xfrm>
        </p:spPr>
        <p:txBody>
          <a:bodyPr>
            <a:normAutofit fontScale="90000"/>
          </a:bodyPr>
          <a:lstStyle/>
          <a:p>
            <a:r>
              <a:rPr lang="en-US" sz="3600" spc="10" dirty="0" smtClean="0">
                <a:solidFill>
                  <a:srgbClr val="231F20"/>
                </a:solidFill>
                <a:ea typeface="Arial"/>
                <a:cs typeface="Times New Roman"/>
              </a:rPr>
              <a:t/>
            </a:r>
            <a:br>
              <a:rPr lang="en-US" sz="3600" spc="10" dirty="0" smtClean="0">
                <a:solidFill>
                  <a:srgbClr val="231F20"/>
                </a:solidFill>
                <a:ea typeface="Arial"/>
                <a:cs typeface="Times New Roman"/>
              </a:rPr>
            </a:br>
            <a:r>
              <a:rPr lang="en-US" sz="3600" spc="10" dirty="0" smtClean="0">
                <a:solidFill>
                  <a:srgbClr val="231F20"/>
                </a:solidFill>
                <a:ea typeface="Arial"/>
                <a:cs typeface="Times New Roman"/>
              </a:rPr>
              <a:t>SI</a:t>
            </a:r>
            <a:r>
              <a:rPr lang="en-US" sz="3600" spc="5" dirty="0" smtClean="0">
                <a:solidFill>
                  <a:srgbClr val="231F20"/>
                </a:solidFill>
                <a:ea typeface="Arial"/>
                <a:cs typeface="Times New Roman"/>
              </a:rPr>
              <a:t>S</a:t>
            </a:r>
            <a:r>
              <a:rPr lang="en-US" sz="3600" dirty="0" smtClean="0">
                <a:solidFill>
                  <a:srgbClr val="231F20"/>
                </a:solidFill>
                <a:ea typeface="Arial"/>
                <a:cs typeface="Times New Roman"/>
              </a:rPr>
              <a:t>C Blue Shield</a:t>
            </a:r>
            <a:r>
              <a:rPr lang="en-US" sz="3600" spc="-35" dirty="0" smtClean="0">
                <a:solidFill>
                  <a:srgbClr val="231F20"/>
                </a:solidFill>
                <a:ea typeface="Arial"/>
                <a:cs typeface="Times New Roman"/>
              </a:rPr>
              <a:t> </a:t>
            </a:r>
            <a:r>
              <a:rPr lang="en-US" sz="3600" spc="5" dirty="0" smtClean="0">
                <a:solidFill>
                  <a:srgbClr val="231F20"/>
                </a:solidFill>
                <a:ea typeface="Arial"/>
                <a:cs typeface="Times New Roman"/>
              </a:rPr>
              <a:t>P</a:t>
            </a:r>
            <a:r>
              <a:rPr lang="en-US" sz="3600" spc="10" dirty="0" smtClean="0">
                <a:solidFill>
                  <a:srgbClr val="231F20"/>
                </a:solidFill>
                <a:ea typeface="Arial"/>
                <a:cs typeface="Times New Roman"/>
              </a:rPr>
              <a:t>P</a:t>
            </a:r>
            <a:r>
              <a:rPr lang="en-US" sz="3600" dirty="0" smtClean="0">
                <a:solidFill>
                  <a:srgbClr val="231F20"/>
                </a:solidFill>
                <a:ea typeface="Arial"/>
                <a:cs typeface="Times New Roman"/>
              </a:rPr>
              <a:t>O</a:t>
            </a:r>
            <a:r>
              <a:rPr lang="en-US" sz="3600" spc="-95" dirty="0" smtClean="0">
                <a:solidFill>
                  <a:srgbClr val="231F20"/>
                </a:solidFill>
                <a:ea typeface="Arial"/>
                <a:cs typeface="Times New Roman"/>
              </a:rPr>
              <a:t> </a:t>
            </a:r>
            <a:r>
              <a:rPr lang="en-US" sz="3600" spc="15" dirty="0" smtClean="0">
                <a:solidFill>
                  <a:srgbClr val="231F20"/>
                </a:solidFill>
                <a:ea typeface="Arial"/>
                <a:cs typeface="Times New Roman"/>
              </a:rPr>
              <a:t>P</a:t>
            </a:r>
            <a:r>
              <a:rPr lang="en-US" sz="3600" spc="10" dirty="0" smtClean="0">
                <a:solidFill>
                  <a:srgbClr val="231F20"/>
                </a:solidFill>
                <a:ea typeface="Arial"/>
                <a:cs typeface="Times New Roman"/>
              </a:rPr>
              <a:t>la</a:t>
            </a:r>
            <a:r>
              <a:rPr lang="en-US" sz="3600" spc="15" dirty="0" smtClean="0">
                <a:solidFill>
                  <a:srgbClr val="231F20"/>
                </a:solidFill>
                <a:ea typeface="Arial"/>
                <a:cs typeface="Times New Roman"/>
              </a:rPr>
              <a:t>n</a:t>
            </a:r>
            <a:r>
              <a:rPr lang="en-US" sz="3600" dirty="0" smtClean="0">
                <a:solidFill>
                  <a:srgbClr val="231F20"/>
                </a:solidFill>
                <a:ea typeface="Arial"/>
                <a:cs typeface="Times New Roman"/>
              </a:rPr>
              <a:t>s</a:t>
            </a:r>
            <a:r>
              <a:rPr lang="en-US" dirty="0">
                <a:latin typeface="Calibri"/>
                <a:ea typeface="Calibri"/>
                <a:cs typeface="Times New Roman"/>
              </a:rPr>
              <a:t/>
            </a:r>
            <a:br>
              <a:rPr lang="en-US" dirty="0">
                <a:latin typeface="Calibri"/>
                <a:ea typeface="Calibri"/>
                <a:cs typeface="Times New Roman"/>
              </a:rPr>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59520645"/>
              </p:ext>
            </p:extLst>
          </p:nvPr>
        </p:nvGraphicFramePr>
        <p:xfrm>
          <a:off x="685233" y="533400"/>
          <a:ext cx="7848598" cy="4236815"/>
        </p:xfrm>
        <a:graphic>
          <a:graphicData uri="http://schemas.openxmlformats.org/drawingml/2006/table">
            <a:tbl>
              <a:tblPr firstRow="1" firstCol="1" lastRow="1" lastCol="1" bandRow="1" bandCol="1"/>
              <a:tblGrid>
                <a:gridCol w="1990858">
                  <a:extLst>
                    <a:ext uri="{9D8B030D-6E8A-4147-A177-3AD203B41FA5}">
                      <a16:colId xmlns:a16="http://schemas.microsoft.com/office/drawing/2014/main" val="20000"/>
                    </a:ext>
                  </a:extLst>
                </a:gridCol>
                <a:gridCol w="2306658">
                  <a:extLst>
                    <a:ext uri="{9D8B030D-6E8A-4147-A177-3AD203B41FA5}">
                      <a16:colId xmlns:a16="http://schemas.microsoft.com/office/drawing/2014/main" val="20001"/>
                    </a:ext>
                  </a:extLst>
                </a:gridCol>
                <a:gridCol w="3551082">
                  <a:extLst>
                    <a:ext uri="{9D8B030D-6E8A-4147-A177-3AD203B41FA5}">
                      <a16:colId xmlns:a16="http://schemas.microsoft.com/office/drawing/2014/main" val="20002"/>
                    </a:ext>
                  </a:extLst>
                </a:gridCol>
              </a:tblGrid>
              <a:tr h="332581">
                <a:tc gridSpan="3">
                  <a:txBody>
                    <a:bodyPr/>
                    <a:lstStyle/>
                    <a:p>
                      <a:pPr marL="25400" marR="0">
                        <a:lnSpc>
                          <a:spcPct val="115000"/>
                        </a:lnSpc>
                        <a:spcBef>
                          <a:spcPts val="165"/>
                        </a:spcBef>
                        <a:spcAft>
                          <a:spcPts val="0"/>
                        </a:spcAft>
                      </a:pPr>
                      <a:endParaRPr lang="en-US" sz="1400" dirty="0">
                        <a:effectLst/>
                        <a:latin typeface="Calibri"/>
                        <a:ea typeface="Calibri"/>
                        <a:cs typeface="Times New Roman"/>
                      </a:endParaRPr>
                    </a:p>
                  </a:txBody>
                  <a:tcPr marL="0" marR="0" marT="0" marB="0">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638">
                <a:tc>
                  <a:txBody>
                    <a:bodyPr/>
                    <a:lstStyle/>
                    <a:p>
                      <a:pPr marL="0" marR="0">
                        <a:lnSpc>
                          <a:spcPct val="115000"/>
                        </a:lnSpc>
                        <a:spcBef>
                          <a:spcPts val="0"/>
                        </a:spcBef>
                        <a:spcAft>
                          <a:spcPts val="1000"/>
                        </a:spcAft>
                      </a:pPr>
                      <a:r>
                        <a:rPr lang="en-US" sz="1400" dirty="0">
                          <a:effectLst/>
                          <a:latin typeface="Calibri"/>
                          <a:ea typeface="Calibri"/>
                          <a:cs typeface="Times New Roman"/>
                        </a:rPr>
                        <a:t> </a:t>
                      </a:r>
                    </a:p>
                  </a:txBody>
                  <a:tcPr marL="0" marR="0" marT="0" marB="0">
                    <a:lnL>
                      <a:noFill/>
                    </a:lnL>
                    <a:lnR>
                      <a:noFill/>
                    </a:lnR>
                    <a:lnT>
                      <a:noFill/>
                    </a:lnT>
                    <a:lnB w="12700" cap="flat" cmpd="sng" algn="ctr">
                      <a:solidFill>
                        <a:srgbClr val="7E8083"/>
                      </a:solidFill>
                      <a:prstDash val="solid"/>
                      <a:round/>
                      <a:headEnd type="none" w="med" len="med"/>
                      <a:tailEnd type="none" w="med" len="med"/>
                    </a:lnB>
                  </a:tcPr>
                </a:tc>
                <a:tc>
                  <a:txBody>
                    <a:bodyPr/>
                    <a:lstStyle/>
                    <a:p>
                      <a:pPr marL="0" marR="0">
                        <a:lnSpc>
                          <a:spcPts val="600"/>
                        </a:lnSpc>
                        <a:spcBef>
                          <a:spcPts val="25"/>
                        </a:spcBef>
                        <a:spcAft>
                          <a:spcPts val="0"/>
                        </a:spcAft>
                      </a:pPr>
                      <a:r>
                        <a:rPr lang="en-US" sz="1400" dirty="0">
                          <a:effectLst/>
                          <a:latin typeface="Calibri"/>
                          <a:ea typeface="Calibri"/>
                          <a:cs typeface="Times New Roman"/>
                        </a:rPr>
                        <a:t> </a:t>
                      </a:r>
                      <a:endParaRPr lang="en-US" sz="1400" dirty="0" smtClean="0">
                        <a:effectLst/>
                        <a:latin typeface="Calibri"/>
                        <a:ea typeface="Calibri"/>
                        <a:cs typeface="Times New Roman"/>
                      </a:endParaRPr>
                    </a:p>
                    <a:p>
                      <a:pPr marL="114300" marR="0">
                        <a:lnSpc>
                          <a:spcPct val="115000"/>
                        </a:lnSpc>
                        <a:spcBef>
                          <a:spcPts val="0"/>
                        </a:spcBef>
                        <a:spcAft>
                          <a:spcPts val="0"/>
                        </a:spcAft>
                      </a:pPr>
                      <a:r>
                        <a:rPr lang="en-US" sz="1400" b="1" spc="15" dirty="0" smtClean="0">
                          <a:solidFill>
                            <a:srgbClr val="0065A4"/>
                          </a:solidFill>
                          <a:effectLst/>
                          <a:latin typeface="Arial"/>
                          <a:ea typeface="Arial"/>
                          <a:cs typeface="Times New Roman"/>
                        </a:rPr>
                        <a:t>N</a:t>
                      </a:r>
                      <a:r>
                        <a:rPr lang="en-US" sz="1400" b="1" spc="20" dirty="0" smtClean="0">
                          <a:solidFill>
                            <a:srgbClr val="0065A4"/>
                          </a:solidFill>
                          <a:effectLst/>
                          <a:latin typeface="Arial"/>
                          <a:ea typeface="Arial"/>
                          <a:cs typeface="Times New Roman"/>
                        </a:rPr>
                        <a:t>e</a:t>
                      </a:r>
                      <a:r>
                        <a:rPr lang="en-US" sz="1400" b="1" spc="30" dirty="0" smtClean="0">
                          <a:solidFill>
                            <a:srgbClr val="0065A4"/>
                          </a:solidFill>
                          <a:effectLst/>
                          <a:latin typeface="Arial"/>
                          <a:ea typeface="Arial"/>
                          <a:cs typeface="Times New Roman"/>
                        </a:rPr>
                        <a:t>t</a:t>
                      </a:r>
                      <a:r>
                        <a:rPr lang="en-US" sz="1400" b="1" dirty="0" smtClean="0">
                          <a:solidFill>
                            <a:srgbClr val="0065A4"/>
                          </a:solidFill>
                          <a:effectLst/>
                          <a:latin typeface="Arial"/>
                          <a:ea typeface="Arial"/>
                          <a:cs typeface="Times New Roman"/>
                        </a:rPr>
                        <a:t>w</a:t>
                      </a:r>
                      <a:r>
                        <a:rPr lang="en-US" sz="1400" b="1" spc="10" dirty="0" smtClean="0">
                          <a:solidFill>
                            <a:srgbClr val="0065A4"/>
                          </a:solidFill>
                          <a:effectLst/>
                          <a:latin typeface="Arial"/>
                          <a:ea typeface="Arial"/>
                          <a:cs typeface="Times New Roman"/>
                        </a:rPr>
                        <a:t>or</a:t>
                      </a:r>
                      <a:r>
                        <a:rPr lang="en-US" sz="1400" b="1" dirty="0" smtClean="0">
                          <a:solidFill>
                            <a:srgbClr val="0065A4"/>
                          </a:solidFill>
                          <a:effectLst/>
                          <a:latin typeface="Arial"/>
                          <a:ea typeface="Arial"/>
                          <a:cs typeface="Times New Roman"/>
                        </a:rPr>
                        <a:t>k</a:t>
                      </a:r>
                      <a:endParaRPr lang="en-US" sz="1400" dirty="0">
                        <a:effectLst/>
                        <a:latin typeface="Calibri"/>
                        <a:ea typeface="Calibri"/>
                        <a:cs typeface="Times New Roman"/>
                      </a:endParaRPr>
                    </a:p>
                  </a:txBody>
                  <a:tcPr marL="0" marR="0" marT="0" marB="0">
                    <a:lnL>
                      <a:noFill/>
                    </a:lnL>
                    <a:lnR>
                      <a:noFill/>
                    </a:lnR>
                    <a:lnT>
                      <a:noFill/>
                    </a:lnT>
                    <a:lnB w="12700" cap="flat" cmpd="sng" algn="ctr">
                      <a:solidFill>
                        <a:srgbClr val="7E8083"/>
                      </a:solidFill>
                      <a:prstDash val="solid"/>
                      <a:round/>
                      <a:headEnd type="none" w="med" len="med"/>
                      <a:tailEnd type="none" w="med" len="med"/>
                    </a:lnB>
                  </a:tcPr>
                </a:tc>
                <a:tc>
                  <a:txBody>
                    <a:bodyPr/>
                    <a:lstStyle/>
                    <a:p>
                      <a:pPr marL="0" marR="0">
                        <a:lnSpc>
                          <a:spcPts val="600"/>
                        </a:lnSpc>
                        <a:spcBef>
                          <a:spcPts val="25"/>
                        </a:spcBef>
                        <a:spcAft>
                          <a:spcPts val="0"/>
                        </a:spcAft>
                      </a:pPr>
                      <a:r>
                        <a:rPr lang="en-US" sz="1400" dirty="0">
                          <a:effectLst/>
                          <a:latin typeface="Calibri"/>
                          <a:ea typeface="Calibri"/>
                          <a:cs typeface="Times New Roman"/>
                        </a:rPr>
                        <a:t> </a:t>
                      </a:r>
                    </a:p>
                    <a:p>
                      <a:pPr marL="199390" marR="0">
                        <a:lnSpc>
                          <a:spcPct val="115000"/>
                        </a:lnSpc>
                        <a:spcBef>
                          <a:spcPts val="0"/>
                        </a:spcBef>
                        <a:spcAft>
                          <a:spcPts val="0"/>
                        </a:spcAft>
                      </a:pPr>
                      <a:r>
                        <a:rPr lang="en-US" sz="1400" b="1" spc="15" dirty="0">
                          <a:solidFill>
                            <a:srgbClr val="0065A4"/>
                          </a:solidFill>
                          <a:effectLst/>
                          <a:latin typeface="Arial"/>
                          <a:ea typeface="Arial"/>
                          <a:cs typeface="Times New Roman"/>
                        </a:rPr>
                        <a:t>N</a:t>
                      </a:r>
                      <a:r>
                        <a:rPr lang="en-US" sz="1400" b="1" spc="10" dirty="0">
                          <a:solidFill>
                            <a:srgbClr val="0065A4"/>
                          </a:solidFill>
                          <a:effectLst/>
                          <a:latin typeface="Arial"/>
                          <a:ea typeface="Arial"/>
                          <a:cs typeface="Times New Roman"/>
                        </a:rPr>
                        <a:t>o</a:t>
                      </a:r>
                      <a:r>
                        <a:rPr lang="en-US" sz="1400" b="1" spc="20" dirty="0">
                          <a:solidFill>
                            <a:srgbClr val="0065A4"/>
                          </a:solidFill>
                          <a:effectLst/>
                          <a:latin typeface="Arial"/>
                          <a:ea typeface="Arial"/>
                          <a:cs typeface="Times New Roman"/>
                        </a:rPr>
                        <a:t>n-</a:t>
                      </a:r>
                      <a:r>
                        <a:rPr lang="en-US" sz="1400" b="1" spc="10" dirty="0">
                          <a:solidFill>
                            <a:srgbClr val="0065A4"/>
                          </a:solidFill>
                          <a:effectLst/>
                          <a:latin typeface="Arial"/>
                          <a:ea typeface="Arial"/>
                          <a:cs typeface="Times New Roman"/>
                        </a:rPr>
                        <a:t>n</a:t>
                      </a:r>
                      <a:r>
                        <a:rPr lang="en-US" sz="1400" b="1" spc="20" dirty="0">
                          <a:solidFill>
                            <a:srgbClr val="0065A4"/>
                          </a:solidFill>
                          <a:effectLst/>
                          <a:latin typeface="Arial"/>
                          <a:ea typeface="Arial"/>
                          <a:cs typeface="Times New Roman"/>
                        </a:rPr>
                        <a:t>e</a:t>
                      </a:r>
                      <a:r>
                        <a:rPr lang="en-US" sz="1400" b="1" spc="30" dirty="0">
                          <a:solidFill>
                            <a:srgbClr val="0065A4"/>
                          </a:solidFill>
                          <a:effectLst/>
                          <a:latin typeface="Arial"/>
                          <a:ea typeface="Arial"/>
                          <a:cs typeface="Times New Roman"/>
                        </a:rPr>
                        <a:t>t</a:t>
                      </a:r>
                      <a:r>
                        <a:rPr lang="en-US" sz="1400" b="1" dirty="0">
                          <a:solidFill>
                            <a:srgbClr val="0065A4"/>
                          </a:solidFill>
                          <a:effectLst/>
                          <a:latin typeface="Arial"/>
                          <a:ea typeface="Arial"/>
                          <a:cs typeface="Times New Roman"/>
                        </a:rPr>
                        <a:t>w</a:t>
                      </a:r>
                      <a:r>
                        <a:rPr lang="en-US" sz="1400" b="1" spc="10" dirty="0">
                          <a:solidFill>
                            <a:srgbClr val="0065A4"/>
                          </a:solidFill>
                          <a:effectLst/>
                          <a:latin typeface="Arial"/>
                          <a:ea typeface="Arial"/>
                          <a:cs typeface="Times New Roman"/>
                        </a:rPr>
                        <a:t>ork</a:t>
                      </a:r>
                      <a:endParaRPr lang="en-US" sz="1400" dirty="0">
                        <a:effectLst/>
                        <a:latin typeface="Calibri"/>
                        <a:ea typeface="Calibri"/>
                        <a:cs typeface="Times New Roman"/>
                      </a:endParaRPr>
                    </a:p>
                  </a:txBody>
                  <a:tcPr marL="0" marR="0" marT="0" marB="0">
                    <a:lnL>
                      <a:noFill/>
                    </a:lnL>
                    <a:lnR>
                      <a:noFill/>
                    </a:lnR>
                    <a:lnT>
                      <a:noFill/>
                    </a:lnT>
                    <a:lnB w="12700" cap="flat" cmpd="sng" algn="ctr">
                      <a:solidFill>
                        <a:srgbClr val="7E8083"/>
                      </a:solidFill>
                      <a:prstDash val="solid"/>
                      <a:round/>
                      <a:headEnd type="none" w="med" len="med"/>
                      <a:tailEnd type="none" w="med" len="med"/>
                    </a:lnB>
                  </a:tcPr>
                </a:tc>
                <a:extLst>
                  <a:ext uri="{0D108BD9-81ED-4DB2-BD59-A6C34878D82A}">
                    <a16:rowId xmlns:a16="http://schemas.microsoft.com/office/drawing/2014/main" val="10001"/>
                  </a:ext>
                </a:extLst>
              </a:tr>
              <a:tr h="998476">
                <a:tc>
                  <a:txBody>
                    <a:bodyPr/>
                    <a:lstStyle/>
                    <a:p>
                      <a:pPr marL="0" marR="0">
                        <a:lnSpc>
                          <a:spcPts val="1000"/>
                        </a:lnSpc>
                        <a:spcBef>
                          <a:spcPts val="0"/>
                        </a:spcBef>
                        <a:spcAft>
                          <a:spcPts val="0"/>
                        </a:spcAft>
                      </a:pPr>
                      <a:r>
                        <a:rPr lang="en-US" sz="1400" dirty="0">
                          <a:effectLst/>
                          <a:latin typeface="Calibri"/>
                          <a:ea typeface="Calibri"/>
                          <a:cs typeface="Times New Roman"/>
                        </a:rPr>
                        <a:t> </a:t>
                      </a:r>
                    </a:p>
                    <a:p>
                      <a:pPr marL="0" marR="0">
                        <a:lnSpc>
                          <a:spcPts val="1000"/>
                        </a:lnSpc>
                        <a:spcBef>
                          <a:spcPts val="20"/>
                        </a:spcBef>
                        <a:spcAft>
                          <a:spcPts val="0"/>
                        </a:spcAft>
                      </a:pPr>
                      <a:r>
                        <a:rPr lang="en-US" sz="1400" dirty="0">
                          <a:effectLst/>
                          <a:latin typeface="Calibri"/>
                          <a:ea typeface="Calibri"/>
                          <a:cs typeface="Times New Roman"/>
                        </a:rPr>
                        <a:t> </a:t>
                      </a:r>
                    </a:p>
                    <a:p>
                      <a:pPr marL="88900" marR="0">
                        <a:lnSpc>
                          <a:spcPct val="115000"/>
                        </a:lnSpc>
                        <a:spcBef>
                          <a:spcPts val="0"/>
                        </a:spcBef>
                        <a:spcAft>
                          <a:spcPts val="0"/>
                        </a:spcAft>
                      </a:pPr>
                      <a:r>
                        <a:rPr lang="en-US" sz="1400" b="1" spc="15" dirty="0">
                          <a:solidFill>
                            <a:srgbClr val="0065A4"/>
                          </a:solidFill>
                          <a:effectLst/>
                          <a:latin typeface="Arial"/>
                          <a:ea typeface="Arial"/>
                          <a:cs typeface="Times New Roman"/>
                        </a:rPr>
                        <a:t>C</a:t>
                      </a:r>
                      <a:r>
                        <a:rPr lang="en-US" sz="1400" b="1" spc="10" dirty="0">
                          <a:solidFill>
                            <a:srgbClr val="0065A4"/>
                          </a:solidFill>
                          <a:effectLst/>
                          <a:latin typeface="Arial"/>
                          <a:ea typeface="Arial"/>
                          <a:cs typeface="Times New Roman"/>
                        </a:rPr>
                        <a:t>ho</a:t>
                      </a:r>
                      <a:r>
                        <a:rPr lang="en-US" sz="1400" b="1" spc="15" dirty="0">
                          <a:solidFill>
                            <a:srgbClr val="0065A4"/>
                          </a:solidFill>
                          <a:effectLst/>
                          <a:latin typeface="Arial"/>
                          <a:ea typeface="Arial"/>
                          <a:cs typeface="Times New Roman"/>
                        </a:rPr>
                        <a:t>osi</a:t>
                      </a:r>
                      <a:r>
                        <a:rPr lang="en-US" sz="1400" b="1" spc="10" dirty="0">
                          <a:solidFill>
                            <a:srgbClr val="0065A4"/>
                          </a:solidFill>
                          <a:effectLst/>
                          <a:latin typeface="Arial"/>
                          <a:ea typeface="Arial"/>
                          <a:cs typeface="Times New Roman"/>
                        </a:rPr>
                        <a:t>n</a:t>
                      </a:r>
                      <a:r>
                        <a:rPr lang="en-US" sz="1400" b="1" dirty="0">
                          <a:solidFill>
                            <a:srgbClr val="0065A4"/>
                          </a:solidFill>
                          <a:effectLst/>
                          <a:latin typeface="Arial"/>
                          <a:ea typeface="Arial"/>
                          <a:cs typeface="Times New Roman"/>
                        </a:rPr>
                        <a:t>g</a:t>
                      </a:r>
                      <a:r>
                        <a:rPr lang="en-US" sz="1400" b="1" spc="20" dirty="0">
                          <a:solidFill>
                            <a:srgbClr val="0065A4"/>
                          </a:solidFill>
                          <a:effectLst/>
                          <a:latin typeface="Arial"/>
                          <a:ea typeface="Arial"/>
                          <a:cs typeface="Times New Roman"/>
                        </a:rPr>
                        <a:t> </a:t>
                      </a:r>
                      <a:r>
                        <a:rPr lang="en-US" sz="1400" b="1" dirty="0">
                          <a:solidFill>
                            <a:srgbClr val="0065A4"/>
                          </a:solidFill>
                          <a:effectLst/>
                          <a:latin typeface="Arial"/>
                          <a:ea typeface="Arial"/>
                          <a:cs typeface="Times New Roman"/>
                        </a:rPr>
                        <a:t>a</a:t>
                      </a:r>
                      <a:r>
                        <a:rPr lang="en-US" sz="1400" b="1" spc="-5" dirty="0">
                          <a:solidFill>
                            <a:srgbClr val="0065A4"/>
                          </a:solidFill>
                          <a:effectLst/>
                          <a:latin typeface="Arial"/>
                          <a:ea typeface="Arial"/>
                          <a:cs typeface="Times New Roman"/>
                        </a:rPr>
                        <a:t> </a:t>
                      </a:r>
                      <a:r>
                        <a:rPr lang="en-US" sz="1400" b="1" spc="15" dirty="0">
                          <a:solidFill>
                            <a:srgbClr val="0065A4"/>
                          </a:solidFill>
                          <a:effectLst/>
                          <a:latin typeface="Arial"/>
                          <a:ea typeface="Arial"/>
                          <a:cs typeface="Times New Roman"/>
                        </a:rPr>
                        <a:t>do</a:t>
                      </a:r>
                      <a:r>
                        <a:rPr lang="en-US" sz="1400" b="1" spc="30" dirty="0">
                          <a:solidFill>
                            <a:srgbClr val="0065A4"/>
                          </a:solidFill>
                          <a:effectLst/>
                          <a:latin typeface="Arial"/>
                          <a:ea typeface="Arial"/>
                          <a:cs typeface="Times New Roman"/>
                        </a:rPr>
                        <a:t>c</a:t>
                      </a:r>
                      <a:r>
                        <a:rPr lang="en-US" sz="1400" b="1" spc="10" dirty="0">
                          <a:solidFill>
                            <a:srgbClr val="0065A4"/>
                          </a:solidFill>
                          <a:effectLst/>
                          <a:latin typeface="Arial"/>
                          <a:ea typeface="Arial"/>
                          <a:cs typeface="Times New Roman"/>
                        </a:rPr>
                        <a:t>tor</a:t>
                      </a:r>
                      <a:endParaRPr lang="en-US" sz="1400" dirty="0">
                        <a:effectLst/>
                        <a:latin typeface="Calibri"/>
                        <a:ea typeface="Calibri"/>
                        <a:cs typeface="Times New Roman"/>
                      </a:endParaRPr>
                    </a:p>
                  </a:txBody>
                  <a:tcPr marL="0" marR="0" marT="0" marB="0">
                    <a:lnL>
                      <a:noFill/>
                    </a:lnL>
                    <a:lnR>
                      <a:noFill/>
                    </a:lnR>
                    <a:lnT w="12700" cap="flat" cmpd="sng" algn="ctr">
                      <a:solidFill>
                        <a:srgbClr val="7E8083"/>
                      </a:solidFill>
                      <a:prstDash val="solid"/>
                      <a:round/>
                      <a:headEnd type="none" w="med" len="med"/>
                      <a:tailEnd type="none" w="med" len="med"/>
                    </a:lnT>
                    <a:lnB w="12700" cap="flat" cmpd="sng" algn="ctr">
                      <a:solidFill>
                        <a:srgbClr val="231F20"/>
                      </a:solidFill>
                      <a:prstDash val="dot"/>
                      <a:round/>
                      <a:headEnd type="none" w="med" len="med"/>
                      <a:tailEnd type="none" w="med" len="med"/>
                    </a:lnB>
                  </a:tcPr>
                </a:tc>
                <a:tc>
                  <a:txBody>
                    <a:bodyPr/>
                    <a:lstStyle/>
                    <a:p>
                      <a:pPr marL="0" marR="0">
                        <a:lnSpc>
                          <a:spcPts val="600"/>
                        </a:lnSpc>
                        <a:spcBef>
                          <a:spcPts val="0"/>
                        </a:spcBef>
                        <a:spcAft>
                          <a:spcPts val="0"/>
                        </a:spcAft>
                      </a:pPr>
                      <a:r>
                        <a:rPr lang="en-US" sz="1400" dirty="0">
                          <a:effectLst/>
                          <a:latin typeface="Calibri"/>
                          <a:ea typeface="Calibri"/>
                          <a:cs typeface="Times New Roman"/>
                        </a:rPr>
                        <a:t> </a:t>
                      </a:r>
                    </a:p>
                    <a:p>
                      <a:pPr marL="0" marR="0">
                        <a:lnSpc>
                          <a:spcPts val="1000"/>
                        </a:lnSpc>
                        <a:spcBef>
                          <a:spcPts val="0"/>
                        </a:spcBef>
                        <a:spcAft>
                          <a:spcPts val="0"/>
                        </a:spcAft>
                      </a:pPr>
                      <a:r>
                        <a:rPr lang="en-US" sz="1400" dirty="0">
                          <a:effectLst/>
                          <a:latin typeface="Calibri"/>
                          <a:ea typeface="Calibri"/>
                          <a:cs typeface="Times New Roman"/>
                        </a:rPr>
                        <a:t> </a:t>
                      </a:r>
                    </a:p>
                    <a:p>
                      <a:pPr marL="114300" marR="225425">
                        <a:lnSpc>
                          <a:spcPct val="111000"/>
                        </a:lnSpc>
                        <a:spcBef>
                          <a:spcPts val="0"/>
                        </a:spcBef>
                        <a:spcAft>
                          <a:spcPts val="0"/>
                        </a:spcAft>
                      </a:pPr>
                      <a:r>
                        <a:rPr lang="en-US" sz="1400" spc="20" dirty="0">
                          <a:solidFill>
                            <a:srgbClr val="231F20"/>
                          </a:solidFill>
                          <a:effectLst/>
                          <a:latin typeface="Arial"/>
                          <a:ea typeface="Arial"/>
                          <a:cs typeface="Times New Roman"/>
                        </a:rPr>
                        <a:t>V</a:t>
                      </a:r>
                      <a:r>
                        <a:rPr lang="en-US" sz="1400" spc="10" dirty="0">
                          <a:solidFill>
                            <a:srgbClr val="231F20"/>
                          </a:solidFill>
                          <a:effectLst/>
                          <a:latin typeface="Arial"/>
                          <a:ea typeface="Arial"/>
                          <a:cs typeface="Times New Roman"/>
                        </a:rPr>
                        <a:t>i</a:t>
                      </a:r>
                      <a:r>
                        <a:rPr lang="en-US" sz="1400" spc="15" dirty="0">
                          <a:solidFill>
                            <a:srgbClr val="231F20"/>
                          </a:solidFill>
                          <a:effectLst/>
                          <a:latin typeface="Arial"/>
                          <a:ea typeface="Arial"/>
                          <a:cs typeface="Times New Roman"/>
                        </a:rPr>
                        <a:t>si</a:t>
                      </a:r>
                      <a:r>
                        <a:rPr lang="en-US" sz="1400" dirty="0">
                          <a:solidFill>
                            <a:srgbClr val="231F20"/>
                          </a:solidFill>
                          <a:effectLst/>
                          <a:latin typeface="Arial"/>
                          <a:ea typeface="Arial"/>
                          <a:cs typeface="Times New Roman"/>
                        </a:rPr>
                        <a:t>t</a:t>
                      </a:r>
                      <a:r>
                        <a:rPr lang="en-US" sz="1400" spc="130" dirty="0">
                          <a:solidFill>
                            <a:srgbClr val="231F20"/>
                          </a:solidFill>
                          <a:effectLst/>
                          <a:latin typeface="Arial"/>
                          <a:ea typeface="Arial"/>
                          <a:cs typeface="Times New Roman"/>
                        </a:rPr>
                        <a:t> </a:t>
                      </a:r>
                      <a:r>
                        <a:rPr lang="en-US" sz="1400" spc="10" dirty="0">
                          <a:solidFill>
                            <a:srgbClr val="231F20"/>
                          </a:solidFill>
                          <a:effectLst/>
                          <a:latin typeface="Arial"/>
                          <a:ea typeface="Arial"/>
                          <a:cs typeface="Times New Roman"/>
                        </a:rPr>
                        <a:t>a</a:t>
                      </a:r>
                      <a:r>
                        <a:rPr lang="en-US" sz="1400" spc="5" dirty="0">
                          <a:solidFill>
                            <a:srgbClr val="231F20"/>
                          </a:solidFill>
                          <a:effectLst/>
                          <a:latin typeface="Arial"/>
                          <a:ea typeface="Arial"/>
                          <a:cs typeface="Times New Roman"/>
                        </a:rPr>
                        <a:t>n</a:t>
                      </a:r>
                      <a:r>
                        <a:rPr lang="en-US" sz="1400" dirty="0">
                          <a:solidFill>
                            <a:srgbClr val="231F20"/>
                          </a:solidFill>
                          <a:effectLst/>
                          <a:latin typeface="Arial"/>
                          <a:ea typeface="Arial"/>
                          <a:cs typeface="Times New Roman"/>
                        </a:rPr>
                        <a:t>y</a:t>
                      </a:r>
                      <a:r>
                        <a:rPr lang="en-US" sz="1400" spc="90" dirty="0">
                          <a:solidFill>
                            <a:srgbClr val="231F20"/>
                          </a:solidFill>
                          <a:effectLst/>
                          <a:latin typeface="Arial"/>
                          <a:ea typeface="Arial"/>
                          <a:cs typeface="Times New Roman"/>
                        </a:rPr>
                        <a:t> </a:t>
                      </a:r>
                      <a:r>
                        <a:rPr lang="en-US" sz="1400" spc="15" dirty="0">
                          <a:solidFill>
                            <a:srgbClr val="231F20"/>
                          </a:solidFill>
                          <a:effectLst/>
                          <a:latin typeface="Arial"/>
                          <a:ea typeface="Arial"/>
                          <a:cs typeface="Times New Roman"/>
                        </a:rPr>
                        <a:t>P</a:t>
                      </a:r>
                      <a:r>
                        <a:rPr lang="en-US" sz="1400" spc="20" dirty="0">
                          <a:solidFill>
                            <a:srgbClr val="231F20"/>
                          </a:solidFill>
                          <a:effectLst/>
                          <a:latin typeface="Arial"/>
                          <a:ea typeface="Arial"/>
                          <a:cs typeface="Times New Roman"/>
                        </a:rPr>
                        <a:t>P</a:t>
                      </a:r>
                      <a:r>
                        <a:rPr lang="en-US" sz="1400" dirty="0">
                          <a:solidFill>
                            <a:srgbClr val="231F20"/>
                          </a:solidFill>
                          <a:effectLst/>
                          <a:latin typeface="Arial"/>
                          <a:ea typeface="Arial"/>
                          <a:cs typeface="Times New Roman"/>
                        </a:rPr>
                        <a:t>O</a:t>
                      </a:r>
                      <a:r>
                        <a:rPr lang="en-US" sz="1400" spc="-70" dirty="0">
                          <a:solidFill>
                            <a:srgbClr val="231F20"/>
                          </a:solidFill>
                          <a:effectLst/>
                          <a:latin typeface="Arial"/>
                          <a:ea typeface="Arial"/>
                          <a:cs typeface="Times New Roman"/>
                        </a:rPr>
                        <a:t> </a:t>
                      </a:r>
                      <a:r>
                        <a:rPr lang="en-US" sz="1400" spc="15" dirty="0">
                          <a:solidFill>
                            <a:srgbClr val="231F20"/>
                          </a:solidFill>
                          <a:effectLst/>
                          <a:latin typeface="Arial"/>
                          <a:ea typeface="Arial"/>
                          <a:cs typeface="Times New Roman"/>
                        </a:rPr>
                        <a:t>n</a:t>
                      </a:r>
                      <a:r>
                        <a:rPr lang="en-US" sz="1400" spc="20" dirty="0">
                          <a:solidFill>
                            <a:srgbClr val="231F20"/>
                          </a:solidFill>
                          <a:effectLst/>
                          <a:latin typeface="Arial"/>
                          <a:ea typeface="Arial"/>
                          <a:cs typeface="Times New Roman"/>
                        </a:rPr>
                        <a:t>e</a:t>
                      </a:r>
                      <a:r>
                        <a:rPr lang="en-US" sz="1400" spc="35" dirty="0">
                          <a:solidFill>
                            <a:srgbClr val="231F20"/>
                          </a:solidFill>
                          <a:effectLst/>
                          <a:latin typeface="Arial"/>
                          <a:ea typeface="Arial"/>
                          <a:cs typeface="Times New Roman"/>
                        </a:rPr>
                        <a:t>t</a:t>
                      </a:r>
                      <a:r>
                        <a:rPr lang="en-US" sz="1400" spc="10" dirty="0">
                          <a:solidFill>
                            <a:srgbClr val="231F20"/>
                          </a:solidFill>
                          <a:effectLst/>
                          <a:latin typeface="Arial"/>
                          <a:ea typeface="Arial"/>
                          <a:cs typeface="Times New Roman"/>
                        </a:rPr>
                        <a:t>w</a:t>
                      </a:r>
                      <a:r>
                        <a:rPr lang="en-US" sz="1400" spc="5" dirty="0">
                          <a:solidFill>
                            <a:srgbClr val="231F20"/>
                          </a:solidFill>
                          <a:effectLst/>
                          <a:latin typeface="Arial"/>
                          <a:ea typeface="Arial"/>
                          <a:cs typeface="Times New Roman"/>
                        </a:rPr>
                        <a:t>o</a:t>
                      </a:r>
                      <a:r>
                        <a:rPr lang="en-US" sz="1400" spc="15" dirty="0">
                          <a:solidFill>
                            <a:srgbClr val="231F20"/>
                          </a:solidFill>
                          <a:effectLst/>
                          <a:latin typeface="Arial"/>
                          <a:ea typeface="Arial"/>
                          <a:cs typeface="Times New Roman"/>
                        </a:rPr>
                        <a:t>r</a:t>
                      </a:r>
                      <a:r>
                        <a:rPr lang="en-US" sz="1400" dirty="0">
                          <a:solidFill>
                            <a:srgbClr val="231F20"/>
                          </a:solidFill>
                          <a:effectLst/>
                          <a:latin typeface="Arial"/>
                          <a:ea typeface="Arial"/>
                          <a:cs typeface="Times New Roman"/>
                        </a:rPr>
                        <a:t>k </a:t>
                      </a:r>
                      <a:r>
                        <a:rPr lang="en-US" sz="1400" spc="15" dirty="0">
                          <a:solidFill>
                            <a:srgbClr val="231F20"/>
                          </a:solidFill>
                          <a:effectLst/>
                          <a:latin typeface="Arial"/>
                          <a:ea typeface="Arial"/>
                          <a:cs typeface="Times New Roman"/>
                        </a:rPr>
                        <a:t>p</a:t>
                      </a:r>
                      <a:r>
                        <a:rPr lang="en-US" sz="1400" spc="5" dirty="0">
                          <a:solidFill>
                            <a:srgbClr val="231F20"/>
                          </a:solidFill>
                          <a:effectLst/>
                          <a:latin typeface="Arial"/>
                          <a:ea typeface="Arial"/>
                          <a:cs typeface="Times New Roman"/>
                        </a:rPr>
                        <a:t>h</a:t>
                      </a:r>
                      <a:r>
                        <a:rPr lang="en-US" sz="1400" spc="15" dirty="0">
                          <a:solidFill>
                            <a:srgbClr val="231F20"/>
                          </a:solidFill>
                          <a:effectLst/>
                          <a:latin typeface="Arial"/>
                          <a:ea typeface="Arial"/>
                          <a:cs typeface="Times New Roman"/>
                        </a:rPr>
                        <a:t>ys</a:t>
                      </a:r>
                      <a:r>
                        <a:rPr lang="en-US" sz="1400" spc="10" dirty="0">
                          <a:solidFill>
                            <a:srgbClr val="231F20"/>
                          </a:solidFill>
                          <a:effectLst/>
                          <a:latin typeface="Arial"/>
                          <a:ea typeface="Arial"/>
                          <a:cs typeface="Times New Roman"/>
                        </a:rPr>
                        <a:t>i</a:t>
                      </a:r>
                      <a:r>
                        <a:rPr lang="en-US" sz="1400" spc="15" dirty="0">
                          <a:solidFill>
                            <a:srgbClr val="231F20"/>
                          </a:solidFill>
                          <a:effectLst/>
                          <a:latin typeface="Arial"/>
                          <a:ea typeface="Arial"/>
                          <a:cs typeface="Times New Roman"/>
                        </a:rPr>
                        <a:t>c</a:t>
                      </a:r>
                      <a:r>
                        <a:rPr lang="en-US" sz="1400" spc="5" dirty="0">
                          <a:solidFill>
                            <a:srgbClr val="231F20"/>
                          </a:solidFill>
                          <a:effectLst/>
                          <a:latin typeface="Arial"/>
                          <a:ea typeface="Arial"/>
                          <a:cs typeface="Times New Roman"/>
                        </a:rPr>
                        <a:t>i</a:t>
                      </a:r>
                      <a:r>
                        <a:rPr lang="en-US" sz="1400" spc="10" dirty="0">
                          <a:solidFill>
                            <a:srgbClr val="231F20"/>
                          </a:solidFill>
                          <a:effectLst/>
                          <a:latin typeface="Arial"/>
                          <a:ea typeface="Arial"/>
                          <a:cs typeface="Times New Roman"/>
                        </a:rPr>
                        <a:t>a</a:t>
                      </a:r>
                      <a:r>
                        <a:rPr lang="en-US" sz="1400" spc="15" dirty="0">
                          <a:solidFill>
                            <a:srgbClr val="231F20"/>
                          </a:solidFill>
                          <a:effectLst/>
                          <a:latin typeface="Arial"/>
                          <a:ea typeface="Arial"/>
                          <a:cs typeface="Times New Roman"/>
                        </a:rPr>
                        <a:t>n.</a:t>
                      </a:r>
                      <a:endParaRPr lang="en-US" sz="1400" dirty="0">
                        <a:effectLst/>
                        <a:latin typeface="Calibri"/>
                        <a:ea typeface="Calibri"/>
                        <a:cs typeface="Times New Roman"/>
                      </a:endParaRPr>
                    </a:p>
                  </a:txBody>
                  <a:tcPr marL="0" marR="0" marT="0" marB="0">
                    <a:lnL>
                      <a:noFill/>
                    </a:lnL>
                    <a:lnR>
                      <a:noFill/>
                    </a:lnR>
                    <a:lnT w="12700" cap="flat" cmpd="sng" algn="ctr">
                      <a:solidFill>
                        <a:srgbClr val="7E8083"/>
                      </a:solidFill>
                      <a:prstDash val="solid"/>
                      <a:round/>
                      <a:headEnd type="none" w="med" len="med"/>
                      <a:tailEnd type="none" w="med" len="med"/>
                    </a:lnT>
                    <a:lnB w="12700" cap="flat" cmpd="sng" algn="ctr">
                      <a:solidFill>
                        <a:srgbClr val="231F20"/>
                      </a:solidFill>
                      <a:prstDash val="dot"/>
                      <a:round/>
                      <a:headEnd type="none" w="med" len="med"/>
                      <a:tailEnd type="none" w="med" len="med"/>
                    </a:lnB>
                  </a:tcPr>
                </a:tc>
                <a:tc>
                  <a:txBody>
                    <a:bodyPr/>
                    <a:lstStyle/>
                    <a:p>
                      <a:pPr marL="0" marR="0">
                        <a:lnSpc>
                          <a:spcPts val="700"/>
                        </a:lnSpc>
                        <a:spcBef>
                          <a:spcPts val="0"/>
                        </a:spcBef>
                        <a:spcAft>
                          <a:spcPts val="0"/>
                        </a:spcAft>
                      </a:pPr>
                      <a:r>
                        <a:rPr lang="en-US" sz="1400" dirty="0">
                          <a:effectLst/>
                          <a:latin typeface="Calibri"/>
                          <a:ea typeface="Calibri"/>
                          <a:cs typeface="Times New Roman"/>
                        </a:rPr>
                        <a:t> </a:t>
                      </a:r>
                    </a:p>
                    <a:p>
                      <a:pPr marL="199390" marR="193040">
                        <a:lnSpc>
                          <a:spcPct val="111000"/>
                        </a:lnSpc>
                        <a:spcBef>
                          <a:spcPts val="0"/>
                        </a:spcBef>
                        <a:spcAft>
                          <a:spcPts val="0"/>
                        </a:spcAft>
                      </a:pPr>
                      <a:r>
                        <a:rPr lang="en-US" sz="1400" spc="20" dirty="0">
                          <a:solidFill>
                            <a:srgbClr val="231F20"/>
                          </a:solidFill>
                          <a:effectLst/>
                          <a:latin typeface="Arial"/>
                          <a:ea typeface="Arial"/>
                          <a:cs typeface="Times New Roman"/>
                        </a:rPr>
                        <a:t>V</a:t>
                      </a:r>
                      <a:r>
                        <a:rPr lang="en-US" sz="1400" spc="10" dirty="0">
                          <a:solidFill>
                            <a:srgbClr val="231F20"/>
                          </a:solidFill>
                          <a:effectLst/>
                          <a:latin typeface="Arial"/>
                          <a:ea typeface="Arial"/>
                          <a:cs typeface="Times New Roman"/>
                        </a:rPr>
                        <a:t>i</a:t>
                      </a:r>
                      <a:r>
                        <a:rPr lang="en-US" sz="1400" spc="15" dirty="0">
                          <a:solidFill>
                            <a:srgbClr val="231F20"/>
                          </a:solidFill>
                          <a:effectLst/>
                          <a:latin typeface="Arial"/>
                          <a:ea typeface="Arial"/>
                          <a:cs typeface="Times New Roman"/>
                        </a:rPr>
                        <a:t>si</a:t>
                      </a:r>
                      <a:r>
                        <a:rPr lang="en-US" sz="1400" dirty="0">
                          <a:solidFill>
                            <a:srgbClr val="231F20"/>
                          </a:solidFill>
                          <a:effectLst/>
                          <a:latin typeface="Arial"/>
                          <a:ea typeface="Arial"/>
                          <a:cs typeface="Times New Roman"/>
                        </a:rPr>
                        <a:t>t</a:t>
                      </a:r>
                      <a:r>
                        <a:rPr lang="en-US" sz="1400" spc="130" dirty="0">
                          <a:solidFill>
                            <a:srgbClr val="231F20"/>
                          </a:solidFill>
                          <a:effectLst/>
                          <a:latin typeface="Arial"/>
                          <a:ea typeface="Arial"/>
                          <a:cs typeface="Times New Roman"/>
                        </a:rPr>
                        <a:t> </a:t>
                      </a:r>
                      <a:r>
                        <a:rPr lang="en-US" sz="1400" spc="10" dirty="0">
                          <a:solidFill>
                            <a:srgbClr val="231F20"/>
                          </a:solidFill>
                          <a:effectLst/>
                          <a:latin typeface="Arial"/>
                          <a:ea typeface="Arial"/>
                          <a:cs typeface="Times New Roman"/>
                        </a:rPr>
                        <a:t>a</a:t>
                      </a:r>
                      <a:r>
                        <a:rPr lang="en-US" sz="1400" spc="5" dirty="0">
                          <a:solidFill>
                            <a:srgbClr val="231F20"/>
                          </a:solidFill>
                          <a:effectLst/>
                          <a:latin typeface="Arial"/>
                          <a:ea typeface="Arial"/>
                          <a:cs typeface="Times New Roman"/>
                        </a:rPr>
                        <a:t>n</a:t>
                      </a:r>
                      <a:r>
                        <a:rPr lang="en-US" sz="1400" dirty="0">
                          <a:solidFill>
                            <a:srgbClr val="231F20"/>
                          </a:solidFill>
                          <a:effectLst/>
                          <a:latin typeface="Arial"/>
                          <a:ea typeface="Arial"/>
                          <a:cs typeface="Times New Roman"/>
                        </a:rPr>
                        <a:t>y</a:t>
                      </a:r>
                      <a:r>
                        <a:rPr lang="en-US" sz="1400" spc="90" dirty="0">
                          <a:solidFill>
                            <a:srgbClr val="231F20"/>
                          </a:solidFill>
                          <a:effectLst/>
                          <a:latin typeface="Arial"/>
                          <a:ea typeface="Arial"/>
                          <a:cs typeface="Times New Roman"/>
                        </a:rPr>
                        <a:t> </a:t>
                      </a:r>
                      <a:r>
                        <a:rPr lang="en-US" sz="1400" spc="10" dirty="0">
                          <a:solidFill>
                            <a:srgbClr val="231F20"/>
                          </a:solidFill>
                          <a:effectLst/>
                          <a:latin typeface="Arial"/>
                          <a:ea typeface="Arial"/>
                          <a:cs typeface="Times New Roman"/>
                        </a:rPr>
                        <a:t>no</a:t>
                      </a:r>
                      <a:r>
                        <a:rPr lang="en-US" sz="1400" spc="25" dirty="0">
                          <a:solidFill>
                            <a:srgbClr val="231F20"/>
                          </a:solidFill>
                          <a:effectLst/>
                          <a:latin typeface="Arial"/>
                          <a:ea typeface="Arial"/>
                          <a:cs typeface="Times New Roman"/>
                        </a:rPr>
                        <a:t>n</a:t>
                      </a:r>
                      <a:r>
                        <a:rPr lang="en-US" sz="1400" spc="20" dirty="0">
                          <a:solidFill>
                            <a:srgbClr val="231F20"/>
                          </a:solidFill>
                          <a:effectLst/>
                          <a:latin typeface="Arial"/>
                          <a:ea typeface="Arial"/>
                          <a:cs typeface="Times New Roman"/>
                        </a:rPr>
                        <a:t>-</a:t>
                      </a:r>
                      <a:r>
                        <a:rPr lang="en-US" sz="1400" spc="15" dirty="0">
                          <a:solidFill>
                            <a:srgbClr val="231F20"/>
                          </a:solidFill>
                          <a:effectLst/>
                          <a:latin typeface="Arial"/>
                          <a:ea typeface="Arial"/>
                          <a:cs typeface="Times New Roman"/>
                        </a:rPr>
                        <a:t>n</a:t>
                      </a:r>
                      <a:r>
                        <a:rPr lang="en-US" sz="1400" spc="20" dirty="0">
                          <a:solidFill>
                            <a:srgbClr val="231F20"/>
                          </a:solidFill>
                          <a:effectLst/>
                          <a:latin typeface="Arial"/>
                          <a:ea typeface="Arial"/>
                          <a:cs typeface="Times New Roman"/>
                        </a:rPr>
                        <a:t>e</a:t>
                      </a:r>
                      <a:r>
                        <a:rPr lang="en-US" sz="1400" spc="40" dirty="0">
                          <a:solidFill>
                            <a:srgbClr val="231F20"/>
                          </a:solidFill>
                          <a:effectLst/>
                          <a:latin typeface="Arial"/>
                          <a:ea typeface="Arial"/>
                          <a:cs typeface="Times New Roman"/>
                        </a:rPr>
                        <a:t>t</a:t>
                      </a:r>
                      <a:r>
                        <a:rPr lang="en-US" sz="1400" spc="10" dirty="0">
                          <a:solidFill>
                            <a:srgbClr val="231F20"/>
                          </a:solidFill>
                          <a:effectLst/>
                          <a:latin typeface="Arial"/>
                          <a:ea typeface="Arial"/>
                          <a:cs typeface="Times New Roman"/>
                        </a:rPr>
                        <a:t>w</a:t>
                      </a:r>
                      <a:r>
                        <a:rPr lang="en-US" sz="1400" spc="5" dirty="0">
                          <a:solidFill>
                            <a:srgbClr val="231F20"/>
                          </a:solidFill>
                          <a:effectLst/>
                          <a:latin typeface="Arial"/>
                          <a:ea typeface="Arial"/>
                          <a:cs typeface="Times New Roman"/>
                        </a:rPr>
                        <a:t>o</a:t>
                      </a:r>
                      <a:r>
                        <a:rPr lang="en-US" sz="1400" spc="15" dirty="0">
                          <a:solidFill>
                            <a:srgbClr val="231F20"/>
                          </a:solidFill>
                          <a:effectLst/>
                          <a:latin typeface="Arial"/>
                          <a:ea typeface="Arial"/>
                          <a:cs typeface="Times New Roman"/>
                        </a:rPr>
                        <a:t>r</a:t>
                      </a:r>
                      <a:r>
                        <a:rPr lang="en-US" sz="1400" dirty="0">
                          <a:solidFill>
                            <a:srgbClr val="231F20"/>
                          </a:solidFill>
                          <a:effectLst/>
                          <a:latin typeface="Arial"/>
                          <a:ea typeface="Arial"/>
                          <a:cs typeface="Times New Roman"/>
                        </a:rPr>
                        <a:t>k</a:t>
                      </a:r>
                      <a:r>
                        <a:rPr lang="en-US" sz="1400" spc="5" dirty="0">
                          <a:solidFill>
                            <a:srgbClr val="231F20"/>
                          </a:solidFill>
                          <a:effectLst/>
                          <a:latin typeface="Arial"/>
                          <a:ea typeface="Arial"/>
                          <a:cs typeface="Times New Roman"/>
                        </a:rPr>
                        <a:t> </a:t>
                      </a:r>
                      <a:r>
                        <a:rPr lang="en-US" sz="1400" spc="15" dirty="0">
                          <a:solidFill>
                            <a:srgbClr val="231F20"/>
                          </a:solidFill>
                          <a:effectLst/>
                          <a:latin typeface="Arial"/>
                          <a:ea typeface="Arial"/>
                          <a:cs typeface="Times New Roman"/>
                        </a:rPr>
                        <a:t>p</a:t>
                      </a:r>
                      <a:r>
                        <a:rPr lang="en-US" sz="1400" spc="5" dirty="0">
                          <a:solidFill>
                            <a:srgbClr val="231F20"/>
                          </a:solidFill>
                          <a:effectLst/>
                          <a:latin typeface="Arial"/>
                          <a:ea typeface="Arial"/>
                          <a:cs typeface="Times New Roman"/>
                        </a:rPr>
                        <a:t>h</a:t>
                      </a:r>
                      <a:r>
                        <a:rPr lang="en-US" sz="1400" spc="15" dirty="0">
                          <a:solidFill>
                            <a:srgbClr val="231F20"/>
                          </a:solidFill>
                          <a:effectLst/>
                          <a:latin typeface="Arial"/>
                          <a:ea typeface="Arial"/>
                          <a:cs typeface="Times New Roman"/>
                        </a:rPr>
                        <a:t>ys</a:t>
                      </a:r>
                      <a:r>
                        <a:rPr lang="en-US" sz="1400" spc="10" dirty="0">
                          <a:solidFill>
                            <a:srgbClr val="231F20"/>
                          </a:solidFill>
                          <a:effectLst/>
                          <a:latin typeface="Arial"/>
                          <a:ea typeface="Arial"/>
                          <a:cs typeface="Times New Roman"/>
                        </a:rPr>
                        <a:t>i</a:t>
                      </a:r>
                      <a:r>
                        <a:rPr lang="en-US" sz="1400" spc="20" dirty="0">
                          <a:solidFill>
                            <a:srgbClr val="231F20"/>
                          </a:solidFill>
                          <a:effectLst/>
                          <a:latin typeface="Arial"/>
                          <a:ea typeface="Arial"/>
                          <a:cs typeface="Times New Roman"/>
                        </a:rPr>
                        <a:t>c</a:t>
                      </a:r>
                      <a:r>
                        <a:rPr lang="en-US" sz="1400" spc="5" dirty="0">
                          <a:solidFill>
                            <a:srgbClr val="231F20"/>
                          </a:solidFill>
                          <a:effectLst/>
                          <a:latin typeface="Arial"/>
                          <a:ea typeface="Arial"/>
                          <a:cs typeface="Times New Roman"/>
                        </a:rPr>
                        <a:t>i</a:t>
                      </a:r>
                      <a:r>
                        <a:rPr lang="en-US" sz="1400" spc="10" dirty="0">
                          <a:solidFill>
                            <a:srgbClr val="231F20"/>
                          </a:solidFill>
                          <a:effectLst/>
                          <a:latin typeface="Arial"/>
                          <a:ea typeface="Arial"/>
                          <a:cs typeface="Times New Roman"/>
                        </a:rPr>
                        <a:t>a</a:t>
                      </a:r>
                      <a:r>
                        <a:rPr lang="en-US" sz="1400" spc="5" dirty="0">
                          <a:solidFill>
                            <a:srgbClr val="231F20"/>
                          </a:solidFill>
                          <a:effectLst/>
                          <a:latin typeface="Arial"/>
                          <a:ea typeface="Arial"/>
                          <a:cs typeface="Times New Roman"/>
                        </a:rPr>
                        <a:t>n</a:t>
                      </a:r>
                      <a:r>
                        <a:rPr lang="en-US" sz="1400" dirty="0">
                          <a:solidFill>
                            <a:srgbClr val="231F20"/>
                          </a:solidFill>
                          <a:effectLst/>
                          <a:latin typeface="Arial"/>
                          <a:ea typeface="Arial"/>
                          <a:cs typeface="Times New Roman"/>
                        </a:rPr>
                        <a:t>, </a:t>
                      </a:r>
                      <a:r>
                        <a:rPr lang="en-US" sz="1400" spc="40" dirty="0">
                          <a:solidFill>
                            <a:srgbClr val="231F20"/>
                          </a:solidFill>
                          <a:effectLst/>
                          <a:latin typeface="Arial"/>
                          <a:ea typeface="Arial"/>
                          <a:cs typeface="Times New Roman"/>
                        </a:rPr>
                        <a:t> </a:t>
                      </a:r>
                      <a:r>
                        <a:rPr lang="en-US" sz="1400" spc="15" dirty="0">
                          <a:solidFill>
                            <a:srgbClr val="231F20"/>
                          </a:solidFill>
                          <a:effectLst/>
                          <a:latin typeface="Arial"/>
                          <a:ea typeface="Arial"/>
                          <a:cs typeface="Times New Roman"/>
                        </a:rPr>
                        <a:t>p</a:t>
                      </a:r>
                      <a:r>
                        <a:rPr lang="en-US" sz="1400" spc="10" dirty="0">
                          <a:solidFill>
                            <a:srgbClr val="231F20"/>
                          </a:solidFill>
                          <a:effectLst/>
                          <a:latin typeface="Arial"/>
                          <a:ea typeface="Arial"/>
                          <a:cs typeface="Times New Roman"/>
                        </a:rPr>
                        <a:t>a</a:t>
                      </a:r>
                      <a:r>
                        <a:rPr lang="en-US" sz="1400" dirty="0">
                          <a:solidFill>
                            <a:srgbClr val="231F20"/>
                          </a:solidFill>
                          <a:effectLst/>
                          <a:latin typeface="Arial"/>
                          <a:ea typeface="Arial"/>
                          <a:cs typeface="Times New Roman"/>
                        </a:rPr>
                        <a:t>y </a:t>
                      </a:r>
                      <a:r>
                        <a:rPr lang="en-US" sz="1400" spc="15" dirty="0">
                          <a:solidFill>
                            <a:srgbClr val="231F20"/>
                          </a:solidFill>
                          <a:effectLst/>
                          <a:latin typeface="Arial"/>
                          <a:ea typeface="Arial"/>
                          <a:cs typeface="Times New Roman"/>
                        </a:rPr>
                        <a:t>f</a:t>
                      </a:r>
                      <a:r>
                        <a:rPr lang="en-US" sz="1400" spc="5" dirty="0">
                          <a:solidFill>
                            <a:srgbClr val="231F20"/>
                          </a:solidFill>
                          <a:effectLst/>
                          <a:latin typeface="Arial"/>
                          <a:ea typeface="Arial"/>
                          <a:cs typeface="Times New Roman"/>
                        </a:rPr>
                        <a:t>o</a:t>
                      </a:r>
                      <a:r>
                        <a:rPr lang="en-US" sz="1400" dirty="0">
                          <a:solidFill>
                            <a:srgbClr val="231F20"/>
                          </a:solidFill>
                          <a:effectLst/>
                          <a:latin typeface="Arial"/>
                          <a:ea typeface="Arial"/>
                          <a:cs typeface="Times New Roman"/>
                        </a:rPr>
                        <a:t>r</a:t>
                      </a:r>
                      <a:r>
                        <a:rPr lang="en-US" sz="1400" spc="125" dirty="0">
                          <a:solidFill>
                            <a:srgbClr val="231F20"/>
                          </a:solidFill>
                          <a:effectLst/>
                          <a:latin typeface="Arial"/>
                          <a:ea typeface="Arial"/>
                          <a:cs typeface="Times New Roman"/>
                        </a:rPr>
                        <a:t> </a:t>
                      </a:r>
                      <a:r>
                        <a:rPr lang="en-US" sz="1400" spc="10" dirty="0">
                          <a:solidFill>
                            <a:srgbClr val="231F20"/>
                          </a:solidFill>
                          <a:effectLst/>
                          <a:latin typeface="Arial"/>
                          <a:ea typeface="Arial"/>
                          <a:cs typeface="Times New Roman"/>
                        </a:rPr>
                        <a:t>th</a:t>
                      </a:r>
                      <a:r>
                        <a:rPr lang="en-US" sz="1400" dirty="0">
                          <a:solidFill>
                            <a:srgbClr val="231F20"/>
                          </a:solidFill>
                          <a:effectLst/>
                          <a:latin typeface="Arial"/>
                          <a:ea typeface="Arial"/>
                          <a:cs typeface="Times New Roman"/>
                        </a:rPr>
                        <a:t>e</a:t>
                      </a:r>
                      <a:r>
                        <a:rPr lang="en-US" sz="1400" spc="85" dirty="0">
                          <a:solidFill>
                            <a:srgbClr val="231F20"/>
                          </a:solidFill>
                          <a:effectLst/>
                          <a:latin typeface="Arial"/>
                          <a:ea typeface="Arial"/>
                          <a:cs typeface="Times New Roman"/>
                        </a:rPr>
                        <a:t> </a:t>
                      </a:r>
                      <a:r>
                        <a:rPr lang="en-US" sz="1400" spc="15" dirty="0">
                          <a:solidFill>
                            <a:srgbClr val="231F20"/>
                          </a:solidFill>
                          <a:effectLst/>
                          <a:latin typeface="Arial"/>
                          <a:ea typeface="Arial"/>
                          <a:cs typeface="Times New Roman"/>
                        </a:rPr>
                        <a:t>s</a:t>
                      </a:r>
                      <a:r>
                        <a:rPr lang="en-US" sz="1400" spc="10" dirty="0">
                          <a:solidFill>
                            <a:srgbClr val="231F20"/>
                          </a:solidFill>
                          <a:effectLst/>
                          <a:latin typeface="Arial"/>
                          <a:ea typeface="Arial"/>
                          <a:cs typeface="Times New Roman"/>
                        </a:rPr>
                        <a:t>e</a:t>
                      </a:r>
                      <a:r>
                        <a:rPr lang="en-US" sz="1400" spc="40" dirty="0">
                          <a:solidFill>
                            <a:srgbClr val="231F20"/>
                          </a:solidFill>
                          <a:effectLst/>
                          <a:latin typeface="Arial"/>
                          <a:ea typeface="Arial"/>
                          <a:cs typeface="Times New Roman"/>
                        </a:rPr>
                        <a:t>r</a:t>
                      </a:r>
                      <a:r>
                        <a:rPr lang="en-US" sz="1400" spc="15" dirty="0">
                          <a:solidFill>
                            <a:srgbClr val="231F20"/>
                          </a:solidFill>
                          <a:effectLst/>
                          <a:latin typeface="Arial"/>
                          <a:ea typeface="Arial"/>
                          <a:cs typeface="Times New Roman"/>
                        </a:rPr>
                        <a:t>v</a:t>
                      </a:r>
                      <a:r>
                        <a:rPr lang="en-US" sz="1400" spc="10" dirty="0">
                          <a:solidFill>
                            <a:srgbClr val="231F20"/>
                          </a:solidFill>
                          <a:effectLst/>
                          <a:latin typeface="Arial"/>
                          <a:ea typeface="Arial"/>
                          <a:cs typeface="Times New Roman"/>
                        </a:rPr>
                        <a:t>i</a:t>
                      </a:r>
                      <a:r>
                        <a:rPr lang="en-US" sz="1400" spc="20" dirty="0">
                          <a:solidFill>
                            <a:srgbClr val="231F20"/>
                          </a:solidFill>
                          <a:effectLst/>
                          <a:latin typeface="Arial"/>
                          <a:ea typeface="Arial"/>
                          <a:cs typeface="Times New Roman"/>
                        </a:rPr>
                        <a:t>ce</a:t>
                      </a:r>
                      <a:r>
                        <a:rPr lang="en-US" sz="1400" spc="10" dirty="0">
                          <a:solidFill>
                            <a:srgbClr val="231F20"/>
                          </a:solidFill>
                          <a:effectLst/>
                          <a:latin typeface="Arial"/>
                          <a:ea typeface="Arial"/>
                          <a:cs typeface="Times New Roman"/>
                        </a:rPr>
                        <a:t>s</a:t>
                      </a:r>
                      <a:r>
                        <a:rPr lang="en-US" sz="1400" dirty="0">
                          <a:solidFill>
                            <a:srgbClr val="231F20"/>
                          </a:solidFill>
                          <a:effectLst/>
                          <a:latin typeface="Arial"/>
                          <a:ea typeface="Arial"/>
                          <a:cs typeface="Times New Roman"/>
                        </a:rPr>
                        <a:t>,</a:t>
                      </a:r>
                      <a:r>
                        <a:rPr lang="en-US" sz="1400" spc="130" dirty="0">
                          <a:solidFill>
                            <a:srgbClr val="231F20"/>
                          </a:solidFill>
                          <a:effectLst/>
                          <a:latin typeface="Arial"/>
                          <a:ea typeface="Arial"/>
                          <a:cs typeface="Times New Roman"/>
                        </a:rPr>
                        <a:t> </a:t>
                      </a:r>
                      <a:r>
                        <a:rPr lang="en-US" sz="1400" spc="10" dirty="0">
                          <a:solidFill>
                            <a:srgbClr val="231F20"/>
                          </a:solidFill>
                          <a:effectLst/>
                          <a:latin typeface="Arial"/>
                          <a:ea typeface="Arial"/>
                          <a:cs typeface="Times New Roman"/>
                        </a:rPr>
                        <a:t>a</a:t>
                      </a:r>
                      <a:r>
                        <a:rPr lang="en-US" sz="1400" spc="15" dirty="0">
                          <a:solidFill>
                            <a:srgbClr val="231F20"/>
                          </a:solidFill>
                          <a:effectLst/>
                          <a:latin typeface="Arial"/>
                          <a:ea typeface="Arial"/>
                          <a:cs typeface="Times New Roman"/>
                        </a:rPr>
                        <a:t>n</a:t>
                      </a:r>
                      <a:r>
                        <a:rPr lang="en-US" sz="1400" dirty="0">
                          <a:solidFill>
                            <a:srgbClr val="231F20"/>
                          </a:solidFill>
                          <a:effectLst/>
                          <a:latin typeface="Arial"/>
                          <a:ea typeface="Arial"/>
                          <a:cs typeface="Times New Roman"/>
                        </a:rPr>
                        <a:t>d</a:t>
                      </a:r>
                      <a:r>
                        <a:rPr lang="en-US" sz="1400" spc="85" dirty="0">
                          <a:solidFill>
                            <a:srgbClr val="231F20"/>
                          </a:solidFill>
                          <a:effectLst/>
                          <a:latin typeface="Arial"/>
                          <a:ea typeface="Arial"/>
                          <a:cs typeface="Times New Roman"/>
                        </a:rPr>
                        <a:t> </a:t>
                      </a:r>
                      <a:r>
                        <a:rPr lang="en-US" sz="1400" spc="15" dirty="0">
                          <a:solidFill>
                            <a:srgbClr val="231F20"/>
                          </a:solidFill>
                          <a:effectLst/>
                          <a:latin typeface="Arial"/>
                          <a:ea typeface="Arial"/>
                          <a:cs typeface="Times New Roman"/>
                        </a:rPr>
                        <a:t>s</a:t>
                      </a:r>
                      <a:r>
                        <a:rPr lang="en-US" sz="1400" spc="5" dirty="0">
                          <a:solidFill>
                            <a:srgbClr val="231F20"/>
                          </a:solidFill>
                          <a:effectLst/>
                          <a:latin typeface="Arial"/>
                          <a:ea typeface="Arial"/>
                          <a:cs typeface="Times New Roman"/>
                        </a:rPr>
                        <a:t>u</a:t>
                      </a:r>
                      <a:r>
                        <a:rPr lang="en-US" sz="1400" spc="15" dirty="0">
                          <a:solidFill>
                            <a:srgbClr val="231F20"/>
                          </a:solidFill>
                          <a:effectLst/>
                          <a:latin typeface="Arial"/>
                          <a:ea typeface="Arial"/>
                          <a:cs typeface="Times New Roman"/>
                        </a:rPr>
                        <a:t>b</a:t>
                      </a:r>
                      <a:r>
                        <a:rPr lang="en-US" sz="1400" spc="5" dirty="0">
                          <a:solidFill>
                            <a:srgbClr val="231F20"/>
                          </a:solidFill>
                          <a:effectLst/>
                          <a:latin typeface="Arial"/>
                          <a:ea typeface="Arial"/>
                          <a:cs typeface="Times New Roman"/>
                        </a:rPr>
                        <a:t>m</a:t>
                      </a:r>
                      <a:r>
                        <a:rPr lang="en-US" sz="1400" spc="15" dirty="0">
                          <a:solidFill>
                            <a:srgbClr val="231F20"/>
                          </a:solidFill>
                          <a:effectLst/>
                          <a:latin typeface="Arial"/>
                          <a:ea typeface="Arial"/>
                          <a:cs typeface="Times New Roman"/>
                        </a:rPr>
                        <a:t>i</a:t>
                      </a:r>
                      <a:r>
                        <a:rPr lang="en-US" sz="1400" dirty="0">
                          <a:solidFill>
                            <a:srgbClr val="231F20"/>
                          </a:solidFill>
                          <a:effectLst/>
                          <a:latin typeface="Arial"/>
                          <a:ea typeface="Arial"/>
                          <a:cs typeface="Times New Roman"/>
                        </a:rPr>
                        <a:t>t </a:t>
                      </a:r>
                      <a:r>
                        <a:rPr lang="en-US" sz="1400" spc="40" dirty="0">
                          <a:solidFill>
                            <a:srgbClr val="231F20"/>
                          </a:solidFill>
                          <a:effectLst/>
                          <a:latin typeface="Arial"/>
                          <a:ea typeface="Arial"/>
                          <a:cs typeface="Times New Roman"/>
                        </a:rPr>
                        <a:t> </a:t>
                      </a:r>
                      <a:r>
                        <a:rPr lang="en-US" sz="1400" spc="20" dirty="0">
                          <a:solidFill>
                            <a:srgbClr val="231F20"/>
                          </a:solidFill>
                          <a:effectLst/>
                          <a:latin typeface="Arial"/>
                          <a:ea typeface="Arial"/>
                          <a:cs typeface="Times New Roman"/>
                        </a:rPr>
                        <a:t>c</a:t>
                      </a:r>
                      <a:r>
                        <a:rPr lang="en-US" sz="1400" spc="10" dirty="0">
                          <a:solidFill>
                            <a:srgbClr val="231F20"/>
                          </a:solidFill>
                          <a:effectLst/>
                          <a:latin typeface="Arial"/>
                          <a:ea typeface="Arial"/>
                          <a:cs typeface="Times New Roman"/>
                        </a:rPr>
                        <a:t>la</a:t>
                      </a:r>
                      <a:r>
                        <a:rPr lang="en-US" sz="1400" spc="5" dirty="0">
                          <a:solidFill>
                            <a:srgbClr val="231F20"/>
                          </a:solidFill>
                          <a:effectLst/>
                          <a:latin typeface="Arial"/>
                          <a:ea typeface="Arial"/>
                          <a:cs typeface="Times New Roman"/>
                        </a:rPr>
                        <a:t>i</a:t>
                      </a:r>
                      <a:r>
                        <a:rPr lang="en-US" sz="1400" spc="15" dirty="0">
                          <a:solidFill>
                            <a:srgbClr val="231F20"/>
                          </a:solidFill>
                          <a:effectLst/>
                          <a:latin typeface="Arial"/>
                          <a:ea typeface="Arial"/>
                          <a:cs typeface="Times New Roman"/>
                        </a:rPr>
                        <a:t>m</a:t>
                      </a:r>
                      <a:r>
                        <a:rPr lang="en-US" sz="1400" dirty="0">
                          <a:solidFill>
                            <a:srgbClr val="231F20"/>
                          </a:solidFill>
                          <a:effectLst/>
                          <a:latin typeface="Arial"/>
                          <a:ea typeface="Arial"/>
                          <a:cs typeface="Times New Roman"/>
                        </a:rPr>
                        <a:t>s</a:t>
                      </a:r>
                      <a:r>
                        <a:rPr lang="en-US" sz="1400" spc="170" dirty="0">
                          <a:solidFill>
                            <a:srgbClr val="231F20"/>
                          </a:solidFill>
                          <a:effectLst/>
                          <a:latin typeface="Arial"/>
                          <a:ea typeface="Arial"/>
                          <a:cs typeface="Times New Roman"/>
                        </a:rPr>
                        <a:t> </a:t>
                      </a:r>
                      <a:r>
                        <a:rPr lang="en-US" sz="1400" spc="10" dirty="0">
                          <a:solidFill>
                            <a:srgbClr val="231F20"/>
                          </a:solidFill>
                          <a:effectLst/>
                          <a:latin typeface="Arial"/>
                          <a:ea typeface="Arial"/>
                          <a:cs typeface="Times New Roman"/>
                        </a:rPr>
                        <a:t>t</a:t>
                      </a:r>
                      <a:r>
                        <a:rPr lang="en-US" sz="1400" dirty="0">
                          <a:solidFill>
                            <a:srgbClr val="231F20"/>
                          </a:solidFill>
                          <a:effectLst/>
                          <a:latin typeface="Arial"/>
                          <a:ea typeface="Arial"/>
                          <a:cs typeface="Times New Roman"/>
                        </a:rPr>
                        <a:t>o </a:t>
                      </a:r>
                      <a:r>
                        <a:rPr lang="en-US" sz="1400" spc="10" dirty="0">
                          <a:solidFill>
                            <a:srgbClr val="231F20"/>
                          </a:solidFill>
                          <a:effectLst/>
                          <a:latin typeface="Arial"/>
                          <a:ea typeface="Arial"/>
                          <a:cs typeface="Times New Roman"/>
                        </a:rPr>
                        <a:t>Blu</a:t>
                      </a:r>
                      <a:r>
                        <a:rPr lang="en-US" sz="1400" dirty="0">
                          <a:solidFill>
                            <a:srgbClr val="231F20"/>
                          </a:solidFill>
                          <a:effectLst/>
                          <a:latin typeface="Arial"/>
                          <a:ea typeface="Arial"/>
                          <a:cs typeface="Times New Roman"/>
                        </a:rPr>
                        <a:t>e</a:t>
                      </a:r>
                      <a:r>
                        <a:rPr lang="en-US" sz="1400" spc="90" dirty="0">
                          <a:solidFill>
                            <a:srgbClr val="231F20"/>
                          </a:solidFill>
                          <a:effectLst/>
                          <a:latin typeface="Arial"/>
                          <a:ea typeface="Arial"/>
                          <a:cs typeface="Times New Roman"/>
                        </a:rPr>
                        <a:t> </a:t>
                      </a:r>
                      <a:r>
                        <a:rPr lang="en-US" sz="1400" spc="10" dirty="0">
                          <a:solidFill>
                            <a:srgbClr val="231F20"/>
                          </a:solidFill>
                          <a:effectLst/>
                          <a:latin typeface="Arial"/>
                          <a:ea typeface="Arial"/>
                          <a:cs typeface="Times New Roman"/>
                        </a:rPr>
                        <a:t>S</a:t>
                      </a:r>
                      <a:r>
                        <a:rPr lang="en-US" sz="1400" spc="5" dirty="0">
                          <a:solidFill>
                            <a:srgbClr val="231F20"/>
                          </a:solidFill>
                          <a:effectLst/>
                          <a:latin typeface="Arial"/>
                          <a:ea typeface="Arial"/>
                          <a:cs typeface="Times New Roman"/>
                        </a:rPr>
                        <a:t>h</a:t>
                      </a:r>
                      <a:r>
                        <a:rPr lang="en-US" sz="1400" spc="10" dirty="0">
                          <a:solidFill>
                            <a:srgbClr val="231F20"/>
                          </a:solidFill>
                          <a:effectLst/>
                          <a:latin typeface="Arial"/>
                          <a:ea typeface="Arial"/>
                          <a:cs typeface="Times New Roman"/>
                        </a:rPr>
                        <a:t>i</a:t>
                      </a:r>
                      <a:r>
                        <a:rPr lang="en-US" sz="1400" spc="15" dirty="0">
                          <a:solidFill>
                            <a:srgbClr val="231F20"/>
                          </a:solidFill>
                          <a:effectLst/>
                          <a:latin typeface="Arial"/>
                          <a:ea typeface="Arial"/>
                          <a:cs typeface="Times New Roman"/>
                        </a:rPr>
                        <a:t>e</a:t>
                      </a:r>
                      <a:r>
                        <a:rPr lang="en-US" sz="1400" spc="10" dirty="0">
                          <a:solidFill>
                            <a:srgbClr val="231F20"/>
                          </a:solidFill>
                          <a:effectLst/>
                          <a:latin typeface="Arial"/>
                          <a:ea typeface="Arial"/>
                          <a:cs typeface="Times New Roman"/>
                        </a:rPr>
                        <a:t>l</a:t>
                      </a:r>
                      <a:r>
                        <a:rPr lang="en-US" sz="1400" spc="15" dirty="0">
                          <a:solidFill>
                            <a:srgbClr val="231F20"/>
                          </a:solidFill>
                          <a:effectLst/>
                          <a:latin typeface="Arial"/>
                          <a:ea typeface="Arial"/>
                          <a:cs typeface="Times New Roman"/>
                        </a:rPr>
                        <a:t>d</a:t>
                      </a:r>
                      <a:r>
                        <a:rPr lang="en-US" sz="1400" dirty="0">
                          <a:solidFill>
                            <a:srgbClr val="231F20"/>
                          </a:solidFill>
                          <a:effectLst/>
                          <a:latin typeface="Arial"/>
                          <a:ea typeface="Arial"/>
                          <a:cs typeface="Times New Roman"/>
                        </a:rPr>
                        <a:t>.</a:t>
                      </a:r>
                      <a:r>
                        <a:rPr lang="en-US" sz="1400" spc="165" dirty="0">
                          <a:solidFill>
                            <a:srgbClr val="231F20"/>
                          </a:solidFill>
                          <a:effectLst/>
                          <a:latin typeface="Arial"/>
                          <a:ea typeface="Arial"/>
                          <a:cs typeface="Times New Roman"/>
                        </a:rPr>
                        <a:t> </a:t>
                      </a:r>
                      <a:r>
                        <a:rPr lang="en-US" sz="1400" spc="15" dirty="0">
                          <a:solidFill>
                            <a:srgbClr val="231F20"/>
                          </a:solidFill>
                          <a:effectLst/>
                          <a:latin typeface="Arial"/>
                          <a:ea typeface="Arial"/>
                          <a:cs typeface="Times New Roman"/>
                        </a:rPr>
                        <a:t>No</a:t>
                      </a:r>
                      <a:r>
                        <a:rPr lang="en-US" sz="1400" dirty="0">
                          <a:solidFill>
                            <a:srgbClr val="231F20"/>
                          </a:solidFill>
                          <a:effectLst/>
                          <a:latin typeface="Arial"/>
                          <a:ea typeface="Arial"/>
                          <a:cs typeface="Times New Roman"/>
                        </a:rPr>
                        <a:t>t</a:t>
                      </a:r>
                      <a:r>
                        <a:rPr lang="en-US" sz="1400" spc="120" dirty="0">
                          <a:solidFill>
                            <a:srgbClr val="231F20"/>
                          </a:solidFill>
                          <a:effectLst/>
                          <a:latin typeface="Arial"/>
                          <a:ea typeface="Arial"/>
                          <a:cs typeface="Times New Roman"/>
                        </a:rPr>
                        <a:t> </a:t>
                      </a:r>
                      <a:r>
                        <a:rPr lang="en-US" sz="1400" spc="10" dirty="0">
                          <a:solidFill>
                            <a:srgbClr val="231F20"/>
                          </a:solidFill>
                          <a:effectLst/>
                          <a:latin typeface="Arial"/>
                          <a:ea typeface="Arial"/>
                          <a:cs typeface="Times New Roman"/>
                        </a:rPr>
                        <a:t>a</a:t>
                      </a:r>
                      <a:r>
                        <a:rPr lang="en-US" sz="1400" spc="5" dirty="0">
                          <a:solidFill>
                            <a:srgbClr val="231F20"/>
                          </a:solidFill>
                          <a:effectLst/>
                          <a:latin typeface="Arial"/>
                          <a:ea typeface="Arial"/>
                          <a:cs typeface="Times New Roman"/>
                        </a:rPr>
                        <a:t>l</a:t>
                      </a:r>
                      <a:r>
                        <a:rPr lang="en-US" sz="1400" dirty="0">
                          <a:solidFill>
                            <a:srgbClr val="231F20"/>
                          </a:solidFill>
                          <a:effectLst/>
                          <a:latin typeface="Arial"/>
                          <a:ea typeface="Arial"/>
                          <a:cs typeface="Times New Roman"/>
                        </a:rPr>
                        <a:t>l</a:t>
                      </a:r>
                      <a:r>
                        <a:rPr lang="en-US" sz="1400" spc="95" dirty="0">
                          <a:solidFill>
                            <a:srgbClr val="231F20"/>
                          </a:solidFill>
                          <a:effectLst/>
                          <a:latin typeface="Arial"/>
                          <a:ea typeface="Arial"/>
                          <a:cs typeface="Times New Roman"/>
                        </a:rPr>
                        <a:t> </a:t>
                      </a:r>
                      <a:r>
                        <a:rPr lang="en-US" sz="1400" spc="10" dirty="0">
                          <a:solidFill>
                            <a:srgbClr val="231F20"/>
                          </a:solidFill>
                          <a:effectLst/>
                          <a:latin typeface="Arial"/>
                          <a:ea typeface="Arial"/>
                          <a:cs typeface="Times New Roman"/>
                        </a:rPr>
                        <a:t>no</a:t>
                      </a:r>
                      <a:r>
                        <a:rPr lang="en-US" sz="1400" spc="25" dirty="0">
                          <a:solidFill>
                            <a:srgbClr val="231F20"/>
                          </a:solidFill>
                          <a:effectLst/>
                          <a:latin typeface="Arial"/>
                          <a:ea typeface="Arial"/>
                          <a:cs typeface="Times New Roman"/>
                        </a:rPr>
                        <a:t>n</a:t>
                      </a:r>
                      <a:r>
                        <a:rPr lang="en-US" sz="1400" spc="20" dirty="0">
                          <a:solidFill>
                            <a:srgbClr val="231F20"/>
                          </a:solidFill>
                          <a:effectLst/>
                          <a:latin typeface="Arial"/>
                          <a:ea typeface="Arial"/>
                          <a:cs typeface="Times New Roman"/>
                        </a:rPr>
                        <a:t>-</a:t>
                      </a:r>
                      <a:r>
                        <a:rPr lang="en-US" sz="1400" spc="15" dirty="0">
                          <a:solidFill>
                            <a:srgbClr val="231F20"/>
                          </a:solidFill>
                          <a:effectLst/>
                          <a:latin typeface="Arial"/>
                          <a:ea typeface="Arial"/>
                          <a:cs typeface="Times New Roman"/>
                        </a:rPr>
                        <a:t>n</a:t>
                      </a:r>
                      <a:r>
                        <a:rPr lang="en-US" sz="1400" spc="20" dirty="0">
                          <a:solidFill>
                            <a:srgbClr val="231F20"/>
                          </a:solidFill>
                          <a:effectLst/>
                          <a:latin typeface="Arial"/>
                          <a:ea typeface="Arial"/>
                          <a:cs typeface="Times New Roman"/>
                        </a:rPr>
                        <a:t>e</a:t>
                      </a:r>
                      <a:r>
                        <a:rPr lang="en-US" sz="1400" spc="35" dirty="0">
                          <a:solidFill>
                            <a:srgbClr val="231F20"/>
                          </a:solidFill>
                          <a:effectLst/>
                          <a:latin typeface="Arial"/>
                          <a:ea typeface="Arial"/>
                          <a:cs typeface="Times New Roman"/>
                        </a:rPr>
                        <a:t>t</a:t>
                      </a:r>
                      <a:r>
                        <a:rPr lang="en-US" sz="1400" spc="10" dirty="0">
                          <a:solidFill>
                            <a:srgbClr val="231F20"/>
                          </a:solidFill>
                          <a:effectLst/>
                          <a:latin typeface="Arial"/>
                          <a:ea typeface="Arial"/>
                          <a:cs typeface="Times New Roman"/>
                        </a:rPr>
                        <a:t>w</a:t>
                      </a:r>
                      <a:r>
                        <a:rPr lang="en-US" sz="1400" spc="5" dirty="0">
                          <a:solidFill>
                            <a:srgbClr val="231F20"/>
                          </a:solidFill>
                          <a:effectLst/>
                          <a:latin typeface="Arial"/>
                          <a:ea typeface="Arial"/>
                          <a:cs typeface="Times New Roman"/>
                        </a:rPr>
                        <a:t>o</a:t>
                      </a:r>
                      <a:r>
                        <a:rPr lang="en-US" sz="1400" spc="15" dirty="0">
                          <a:solidFill>
                            <a:srgbClr val="231F20"/>
                          </a:solidFill>
                          <a:effectLst/>
                          <a:latin typeface="Arial"/>
                          <a:ea typeface="Arial"/>
                          <a:cs typeface="Times New Roman"/>
                        </a:rPr>
                        <a:t>r</a:t>
                      </a:r>
                      <a:r>
                        <a:rPr lang="en-US" sz="1400" dirty="0">
                          <a:solidFill>
                            <a:srgbClr val="231F20"/>
                          </a:solidFill>
                          <a:effectLst/>
                          <a:latin typeface="Arial"/>
                          <a:ea typeface="Arial"/>
                          <a:cs typeface="Times New Roman"/>
                        </a:rPr>
                        <a:t>k </a:t>
                      </a:r>
                      <a:r>
                        <a:rPr lang="en-US" sz="1400" spc="15" dirty="0">
                          <a:solidFill>
                            <a:srgbClr val="231F20"/>
                          </a:solidFill>
                          <a:effectLst/>
                          <a:latin typeface="Arial"/>
                          <a:ea typeface="Arial"/>
                          <a:cs typeface="Times New Roman"/>
                        </a:rPr>
                        <a:t>s</a:t>
                      </a:r>
                      <a:r>
                        <a:rPr lang="en-US" sz="1400" spc="10" dirty="0">
                          <a:solidFill>
                            <a:srgbClr val="231F20"/>
                          </a:solidFill>
                          <a:effectLst/>
                          <a:latin typeface="Arial"/>
                          <a:ea typeface="Arial"/>
                          <a:cs typeface="Times New Roman"/>
                        </a:rPr>
                        <a:t>e</a:t>
                      </a:r>
                      <a:r>
                        <a:rPr lang="en-US" sz="1400" spc="40" dirty="0">
                          <a:solidFill>
                            <a:srgbClr val="231F20"/>
                          </a:solidFill>
                          <a:effectLst/>
                          <a:latin typeface="Arial"/>
                          <a:ea typeface="Arial"/>
                          <a:cs typeface="Times New Roman"/>
                        </a:rPr>
                        <a:t>r</a:t>
                      </a:r>
                      <a:r>
                        <a:rPr lang="en-US" sz="1400" spc="15" dirty="0">
                          <a:solidFill>
                            <a:srgbClr val="231F20"/>
                          </a:solidFill>
                          <a:effectLst/>
                          <a:latin typeface="Arial"/>
                          <a:ea typeface="Arial"/>
                          <a:cs typeface="Times New Roman"/>
                        </a:rPr>
                        <a:t>v</a:t>
                      </a:r>
                      <a:r>
                        <a:rPr lang="en-US" sz="1400" spc="10" dirty="0">
                          <a:solidFill>
                            <a:srgbClr val="231F20"/>
                          </a:solidFill>
                          <a:effectLst/>
                          <a:latin typeface="Arial"/>
                          <a:ea typeface="Arial"/>
                          <a:cs typeface="Times New Roman"/>
                        </a:rPr>
                        <a:t>i</a:t>
                      </a:r>
                      <a:r>
                        <a:rPr lang="en-US" sz="1400" spc="20" dirty="0">
                          <a:solidFill>
                            <a:srgbClr val="231F20"/>
                          </a:solidFill>
                          <a:effectLst/>
                          <a:latin typeface="Arial"/>
                          <a:ea typeface="Arial"/>
                          <a:cs typeface="Times New Roman"/>
                        </a:rPr>
                        <a:t>ce</a:t>
                      </a:r>
                      <a:r>
                        <a:rPr lang="en-US" sz="1400" dirty="0">
                          <a:solidFill>
                            <a:srgbClr val="231F20"/>
                          </a:solidFill>
                          <a:effectLst/>
                          <a:latin typeface="Arial"/>
                          <a:ea typeface="Arial"/>
                          <a:cs typeface="Times New Roman"/>
                        </a:rPr>
                        <a:t>s</a:t>
                      </a:r>
                      <a:r>
                        <a:rPr lang="en-US" sz="1400" spc="130" dirty="0">
                          <a:solidFill>
                            <a:srgbClr val="231F20"/>
                          </a:solidFill>
                          <a:effectLst/>
                          <a:latin typeface="Arial"/>
                          <a:ea typeface="Arial"/>
                          <a:cs typeface="Times New Roman"/>
                        </a:rPr>
                        <a:t> </a:t>
                      </a:r>
                      <a:r>
                        <a:rPr lang="en-US" sz="1400" spc="5" dirty="0">
                          <a:solidFill>
                            <a:srgbClr val="231F20"/>
                          </a:solidFill>
                          <a:effectLst/>
                          <a:latin typeface="Arial"/>
                          <a:ea typeface="Arial"/>
                          <a:cs typeface="Times New Roman"/>
                        </a:rPr>
                        <a:t>a</a:t>
                      </a:r>
                      <a:r>
                        <a:rPr lang="en-US" sz="1400" spc="15" dirty="0">
                          <a:solidFill>
                            <a:srgbClr val="231F20"/>
                          </a:solidFill>
                          <a:effectLst/>
                          <a:latin typeface="Arial"/>
                          <a:ea typeface="Arial"/>
                          <a:cs typeface="Times New Roman"/>
                        </a:rPr>
                        <a:t>r</a:t>
                      </a:r>
                      <a:r>
                        <a:rPr lang="en-US" sz="1400" dirty="0">
                          <a:solidFill>
                            <a:srgbClr val="231F20"/>
                          </a:solidFill>
                          <a:effectLst/>
                          <a:latin typeface="Arial"/>
                          <a:ea typeface="Arial"/>
                          <a:cs typeface="Times New Roman"/>
                        </a:rPr>
                        <a:t>e</a:t>
                      </a:r>
                      <a:r>
                        <a:rPr lang="en-US" sz="1400" spc="50" dirty="0">
                          <a:solidFill>
                            <a:srgbClr val="231F20"/>
                          </a:solidFill>
                          <a:effectLst/>
                          <a:latin typeface="Arial"/>
                          <a:ea typeface="Arial"/>
                          <a:cs typeface="Times New Roman"/>
                        </a:rPr>
                        <a:t> </a:t>
                      </a:r>
                      <a:r>
                        <a:rPr lang="en-US" sz="1400" spc="20" dirty="0">
                          <a:solidFill>
                            <a:srgbClr val="231F20"/>
                          </a:solidFill>
                          <a:effectLst/>
                          <a:latin typeface="Arial"/>
                          <a:ea typeface="Arial"/>
                          <a:cs typeface="Times New Roman"/>
                        </a:rPr>
                        <a:t>c</a:t>
                      </a:r>
                      <a:r>
                        <a:rPr lang="en-US" sz="1400" spc="5" dirty="0">
                          <a:solidFill>
                            <a:srgbClr val="231F20"/>
                          </a:solidFill>
                          <a:effectLst/>
                          <a:latin typeface="Arial"/>
                          <a:ea typeface="Arial"/>
                          <a:cs typeface="Times New Roman"/>
                        </a:rPr>
                        <a:t>ov</a:t>
                      </a:r>
                      <a:r>
                        <a:rPr lang="en-US" sz="1400" spc="10" dirty="0">
                          <a:solidFill>
                            <a:srgbClr val="231F20"/>
                          </a:solidFill>
                          <a:effectLst/>
                          <a:latin typeface="Arial"/>
                          <a:ea typeface="Arial"/>
                          <a:cs typeface="Times New Roman"/>
                        </a:rPr>
                        <a:t>e</a:t>
                      </a:r>
                      <a:r>
                        <a:rPr lang="en-US" sz="1400" spc="15" dirty="0">
                          <a:solidFill>
                            <a:srgbClr val="231F20"/>
                          </a:solidFill>
                          <a:effectLst/>
                          <a:latin typeface="Arial"/>
                          <a:ea typeface="Arial"/>
                          <a:cs typeface="Times New Roman"/>
                        </a:rPr>
                        <a:t>r</a:t>
                      </a:r>
                      <a:r>
                        <a:rPr lang="en-US" sz="1400" spc="20" dirty="0">
                          <a:solidFill>
                            <a:srgbClr val="231F20"/>
                          </a:solidFill>
                          <a:effectLst/>
                          <a:latin typeface="Arial"/>
                          <a:ea typeface="Arial"/>
                          <a:cs typeface="Times New Roman"/>
                        </a:rPr>
                        <a:t>e</a:t>
                      </a:r>
                      <a:r>
                        <a:rPr lang="en-US" sz="1400" spc="15" dirty="0">
                          <a:solidFill>
                            <a:srgbClr val="231F20"/>
                          </a:solidFill>
                          <a:effectLst/>
                          <a:latin typeface="Arial"/>
                          <a:ea typeface="Arial"/>
                          <a:cs typeface="Times New Roman"/>
                        </a:rPr>
                        <a:t>d</a:t>
                      </a:r>
                      <a:r>
                        <a:rPr lang="en-US" sz="1400" dirty="0">
                          <a:solidFill>
                            <a:srgbClr val="231F20"/>
                          </a:solidFill>
                          <a:effectLst/>
                          <a:latin typeface="Arial"/>
                          <a:ea typeface="Arial"/>
                          <a:cs typeface="Times New Roman"/>
                        </a:rPr>
                        <a:t>.</a:t>
                      </a:r>
                      <a:endParaRPr lang="en-US" sz="1400" dirty="0">
                        <a:effectLst/>
                        <a:latin typeface="Calibri"/>
                        <a:ea typeface="Calibri"/>
                        <a:cs typeface="Times New Roman"/>
                      </a:endParaRPr>
                    </a:p>
                  </a:txBody>
                  <a:tcPr marL="0" marR="0" marT="0" marB="0">
                    <a:lnL>
                      <a:noFill/>
                    </a:lnL>
                    <a:lnR>
                      <a:noFill/>
                    </a:lnR>
                    <a:lnT w="12700" cap="flat" cmpd="sng" algn="ctr">
                      <a:solidFill>
                        <a:srgbClr val="7E8083"/>
                      </a:solidFill>
                      <a:prstDash val="solid"/>
                      <a:round/>
                      <a:headEnd type="none" w="med" len="med"/>
                      <a:tailEnd type="none" w="med" len="med"/>
                    </a:lnT>
                    <a:lnB w="12700" cap="flat" cmpd="sng" algn="ctr">
                      <a:solidFill>
                        <a:srgbClr val="231F20"/>
                      </a:solidFill>
                      <a:prstDash val="dot"/>
                      <a:round/>
                      <a:headEnd type="none" w="med" len="med"/>
                      <a:tailEnd type="none" w="med" len="med"/>
                    </a:lnB>
                  </a:tcPr>
                </a:tc>
                <a:extLst>
                  <a:ext uri="{0D108BD9-81ED-4DB2-BD59-A6C34878D82A}">
                    <a16:rowId xmlns:a16="http://schemas.microsoft.com/office/drawing/2014/main" val="10002"/>
                  </a:ext>
                </a:extLst>
              </a:tr>
              <a:tr h="770270">
                <a:tc>
                  <a:txBody>
                    <a:bodyPr/>
                    <a:lstStyle/>
                    <a:p>
                      <a:pPr marL="0" marR="0">
                        <a:lnSpc>
                          <a:spcPts val="1000"/>
                        </a:lnSpc>
                        <a:spcBef>
                          <a:spcPts val="80"/>
                        </a:spcBef>
                        <a:spcAft>
                          <a:spcPts val="0"/>
                        </a:spcAft>
                      </a:pPr>
                      <a:r>
                        <a:rPr lang="en-US" sz="1400" dirty="0">
                          <a:effectLst/>
                          <a:latin typeface="Calibri"/>
                          <a:ea typeface="Calibri"/>
                          <a:cs typeface="Times New Roman"/>
                        </a:rPr>
                        <a:t> </a:t>
                      </a:r>
                    </a:p>
                    <a:p>
                      <a:pPr marL="88900" marR="523875">
                        <a:lnSpc>
                          <a:spcPct val="121000"/>
                        </a:lnSpc>
                        <a:spcBef>
                          <a:spcPts val="0"/>
                        </a:spcBef>
                        <a:spcAft>
                          <a:spcPts val="0"/>
                        </a:spcAft>
                      </a:pPr>
                      <a:r>
                        <a:rPr lang="en-US" sz="1400" b="1" spc="5" dirty="0">
                          <a:solidFill>
                            <a:srgbClr val="0065A4"/>
                          </a:solidFill>
                          <a:effectLst/>
                          <a:latin typeface="Arial"/>
                          <a:ea typeface="Arial"/>
                          <a:cs typeface="Times New Roman"/>
                        </a:rPr>
                        <a:t>A</a:t>
                      </a:r>
                      <a:r>
                        <a:rPr lang="en-US" sz="1400" b="1" spc="20" dirty="0">
                          <a:solidFill>
                            <a:srgbClr val="0065A4"/>
                          </a:solidFill>
                          <a:effectLst/>
                          <a:latin typeface="Arial"/>
                          <a:ea typeface="Arial"/>
                          <a:cs typeface="Times New Roman"/>
                        </a:rPr>
                        <a:t>cces</a:t>
                      </a:r>
                      <a:r>
                        <a:rPr lang="en-US" sz="1400" b="1" dirty="0">
                          <a:solidFill>
                            <a:srgbClr val="0065A4"/>
                          </a:solidFill>
                          <a:effectLst/>
                          <a:latin typeface="Arial"/>
                          <a:ea typeface="Arial"/>
                          <a:cs typeface="Times New Roman"/>
                        </a:rPr>
                        <a:t>s</a:t>
                      </a:r>
                      <a:r>
                        <a:rPr lang="en-US" sz="1400" b="1" spc="15" dirty="0">
                          <a:solidFill>
                            <a:srgbClr val="0065A4"/>
                          </a:solidFill>
                          <a:effectLst/>
                          <a:latin typeface="Arial"/>
                          <a:ea typeface="Arial"/>
                          <a:cs typeface="Times New Roman"/>
                        </a:rPr>
                        <a:t> </a:t>
                      </a:r>
                      <a:r>
                        <a:rPr lang="en-US" sz="1400" b="1" spc="10" dirty="0">
                          <a:solidFill>
                            <a:srgbClr val="0065A4"/>
                          </a:solidFill>
                          <a:effectLst/>
                          <a:latin typeface="Arial"/>
                          <a:ea typeface="Arial"/>
                          <a:cs typeface="Times New Roman"/>
                        </a:rPr>
                        <a:t>t</a:t>
                      </a:r>
                      <a:r>
                        <a:rPr lang="en-US" sz="1400" b="1" dirty="0">
                          <a:solidFill>
                            <a:srgbClr val="0065A4"/>
                          </a:solidFill>
                          <a:effectLst/>
                          <a:latin typeface="Arial"/>
                          <a:ea typeface="Arial"/>
                          <a:cs typeface="Times New Roman"/>
                        </a:rPr>
                        <a:t>o </a:t>
                      </a:r>
                      <a:r>
                        <a:rPr lang="en-US" sz="1400" b="1" spc="20" dirty="0">
                          <a:solidFill>
                            <a:srgbClr val="0065A4"/>
                          </a:solidFill>
                          <a:effectLst/>
                          <a:latin typeface="Arial"/>
                          <a:ea typeface="Arial"/>
                          <a:cs typeface="Times New Roman"/>
                        </a:rPr>
                        <a:t>s</a:t>
                      </a:r>
                      <a:r>
                        <a:rPr lang="en-US" sz="1400" b="1" spc="15" dirty="0">
                          <a:solidFill>
                            <a:srgbClr val="0065A4"/>
                          </a:solidFill>
                          <a:effectLst/>
                          <a:latin typeface="Arial"/>
                          <a:ea typeface="Arial"/>
                          <a:cs typeface="Times New Roman"/>
                        </a:rPr>
                        <a:t>p</a:t>
                      </a:r>
                      <a:r>
                        <a:rPr lang="en-US" sz="1400" b="1" spc="20" dirty="0">
                          <a:solidFill>
                            <a:srgbClr val="0065A4"/>
                          </a:solidFill>
                          <a:effectLst/>
                          <a:latin typeface="Arial"/>
                          <a:ea typeface="Arial"/>
                          <a:cs typeface="Times New Roman"/>
                        </a:rPr>
                        <a:t>ec</a:t>
                      </a:r>
                      <a:r>
                        <a:rPr lang="en-US" sz="1400" b="1" spc="15" dirty="0">
                          <a:solidFill>
                            <a:srgbClr val="0065A4"/>
                          </a:solidFill>
                          <a:effectLst/>
                          <a:latin typeface="Arial"/>
                          <a:ea typeface="Arial"/>
                          <a:cs typeface="Times New Roman"/>
                        </a:rPr>
                        <a:t>iali</a:t>
                      </a:r>
                      <a:r>
                        <a:rPr lang="en-US" sz="1400" b="1" spc="25" dirty="0">
                          <a:solidFill>
                            <a:srgbClr val="0065A4"/>
                          </a:solidFill>
                          <a:effectLst/>
                          <a:latin typeface="Arial"/>
                          <a:ea typeface="Arial"/>
                          <a:cs typeface="Times New Roman"/>
                        </a:rPr>
                        <a:t>s</a:t>
                      </a:r>
                      <a:r>
                        <a:rPr lang="en-US" sz="1400" b="1" spc="20" dirty="0">
                          <a:solidFill>
                            <a:srgbClr val="0065A4"/>
                          </a:solidFill>
                          <a:effectLst/>
                          <a:latin typeface="Arial"/>
                          <a:ea typeface="Arial"/>
                          <a:cs typeface="Times New Roman"/>
                        </a:rPr>
                        <a:t>ts</a:t>
                      </a:r>
                      <a:endParaRPr lang="en-US" sz="1400" dirty="0">
                        <a:effectLst/>
                        <a:latin typeface="Calibri"/>
                        <a:ea typeface="Calibri"/>
                        <a:cs typeface="Times New Roman"/>
                      </a:endParaRPr>
                    </a:p>
                  </a:txBody>
                  <a:tcPr marL="0" marR="0" marT="0" marB="0">
                    <a:lnL>
                      <a:noFill/>
                    </a:lnL>
                    <a:lnR w="12700" cap="flat" cmpd="sng" algn="ctr">
                      <a:solidFill>
                        <a:srgbClr val="7E8083"/>
                      </a:solidFill>
                      <a:prstDash val="dot"/>
                      <a:round/>
                      <a:headEnd type="none" w="med" len="med"/>
                      <a:tailEnd type="none" w="med" len="med"/>
                    </a:lnR>
                    <a:lnT w="12700" cap="flat" cmpd="sng" algn="ctr">
                      <a:solidFill>
                        <a:srgbClr val="231F20"/>
                      </a:solidFill>
                      <a:prstDash val="dot"/>
                      <a:round/>
                      <a:headEnd type="none" w="med" len="med"/>
                      <a:tailEnd type="none" w="med" len="med"/>
                    </a:lnT>
                    <a:lnB w="12700" cap="flat" cmpd="sng" algn="ctr">
                      <a:solidFill>
                        <a:srgbClr val="231F20"/>
                      </a:solidFill>
                      <a:prstDash val="dot"/>
                      <a:round/>
                      <a:headEnd type="none" w="med" len="med"/>
                      <a:tailEnd type="none" w="med" len="med"/>
                    </a:lnB>
                  </a:tcPr>
                </a:tc>
                <a:tc>
                  <a:txBody>
                    <a:bodyPr/>
                    <a:lstStyle/>
                    <a:p>
                      <a:pPr marL="0" marR="0">
                        <a:lnSpc>
                          <a:spcPts val="700"/>
                        </a:lnSpc>
                        <a:spcBef>
                          <a:spcPts val="35"/>
                        </a:spcBef>
                        <a:spcAft>
                          <a:spcPts val="0"/>
                        </a:spcAft>
                      </a:pPr>
                      <a:r>
                        <a:rPr lang="en-US" sz="1400" dirty="0">
                          <a:effectLst/>
                          <a:latin typeface="Calibri"/>
                          <a:ea typeface="Calibri"/>
                          <a:cs typeface="Times New Roman"/>
                        </a:rPr>
                        <a:t> </a:t>
                      </a:r>
                    </a:p>
                    <a:p>
                      <a:pPr marL="107950" marR="225425">
                        <a:lnSpc>
                          <a:spcPct val="111000"/>
                        </a:lnSpc>
                        <a:spcBef>
                          <a:spcPts val="0"/>
                        </a:spcBef>
                        <a:spcAft>
                          <a:spcPts val="0"/>
                        </a:spcAft>
                      </a:pPr>
                      <a:r>
                        <a:rPr lang="en-US" sz="1400" spc="20" dirty="0">
                          <a:solidFill>
                            <a:srgbClr val="231F20"/>
                          </a:solidFill>
                          <a:effectLst/>
                          <a:latin typeface="Arial"/>
                          <a:ea typeface="Arial"/>
                          <a:cs typeface="Times New Roman"/>
                        </a:rPr>
                        <a:t>V</a:t>
                      </a:r>
                      <a:r>
                        <a:rPr lang="en-US" sz="1400" spc="10" dirty="0">
                          <a:solidFill>
                            <a:srgbClr val="231F20"/>
                          </a:solidFill>
                          <a:effectLst/>
                          <a:latin typeface="Arial"/>
                          <a:ea typeface="Arial"/>
                          <a:cs typeface="Times New Roman"/>
                        </a:rPr>
                        <a:t>i</a:t>
                      </a:r>
                      <a:r>
                        <a:rPr lang="en-US" sz="1400" spc="15" dirty="0">
                          <a:solidFill>
                            <a:srgbClr val="231F20"/>
                          </a:solidFill>
                          <a:effectLst/>
                          <a:latin typeface="Arial"/>
                          <a:ea typeface="Arial"/>
                          <a:cs typeface="Times New Roman"/>
                        </a:rPr>
                        <a:t>si</a:t>
                      </a:r>
                      <a:r>
                        <a:rPr lang="en-US" sz="1400" dirty="0">
                          <a:solidFill>
                            <a:srgbClr val="231F20"/>
                          </a:solidFill>
                          <a:effectLst/>
                          <a:latin typeface="Arial"/>
                          <a:ea typeface="Arial"/>
                          <a:cs typeface="Times New Roman"/>
                        </a:rPr>
                        <a:t>t</a:t>
                      </a:r>
                      <a:r>
                        <a:rPr lang="en-US" sz="1400" spc="130" dirty="0">
                          <a:solidFill>
                            <a:srgbClr val="231F20"/>
                          </a:solidFill>
                          <a:effectLst/>
                          <a:latin typeface="Arial"/>
                          <a:ea typeface="Arial"/>
                          <a:cs typeface="Times New Roman"/>
                        </a:rPr>
                        <a:t> </a:t>
                      </a:r>
                      <a:r>
                        <a:rPr lang="en-US" sz="1400" spc="10" dirty="0">
                          <a:solidFill>
                            <a:srgbClr val="231F20"/>
                          </a:solidFill>
                          <a:effectLst/>
                          <a:latin typeface="Arial"/>
                          <a:ea typeface="Arial"/>
                          <a:cs typeface="Times New Roman"/>
                        </a:rPr>
                        <a:t>a</a:t>
                      </a:r>
                      <a:r>
                        <a:rPr lang="en-US" sz="1400" spc="5" dirty="0">
                          <a:solidFill>
                            <a:srgbClr val="231F20"/>
                          </a:solidFill>
                          <a:effectLst/>
                          <a:latin typeface="Arial"/>
                          <a:ea typeface="Arial"/>
                          <a:cs typeface="Times New Roman"/>
                        </a:rPr>
                        <a:t>n</a:t>
                      </a:r>
                      <a:r>
                        <a:rPr lang="en-US" sz="1400" dirty="0">
                          <a:solidFill>
                            <a:srgbClr val="231F20"/>
                          </a:solidFill>
                          <a:effectLst/>
                          <a:latin typeface="Arial"/>
                          <a:ea typeface="Arial"/>
                          <a:cs typeface="Times New Roman"/>
                        </a:rPr>
                        <a:t>y</a:t>
                      </a:r>
                      <a:r>
                        <a:rPr lang="en-US" sz="1400" spc="90" dirty="0">
                          <a:solidFill>
                            <a:srgbClr val="231F20"/>
                          </a:solidFill>
                          <a:effectLst/>
                          <a:latin typeface="Arial"/>
                          <a:ea typeface="Arial"/>
                          <a:cs typeface="Times New Roman"/>
                        </a:rPr>
                        <a:t> </a:t>
                      </a:r>
                      <a:r>
                        <a:rPr lang="en-US" sz="1400" spc="15" dirty="0">
                          <a:solidFill>
                            <a:srgbClr val="231F20"/>
                          </a:solidFill>
                          <a:effectLst/>
                          <a:latin typeface="Arial"/>
                          <a:ea typeface="Arial"/>
                          <a:cs typeface="Times New Roman"/>
                        </a:rPr>
                        <a:t>P</a:t>
                      </a:r>
                      <a:r>
                        <a:rPr lang="en-US" sz="1400" spc="20" dirty="0">
                          <a:solidFill>
                            <a:srgbClr val="231F20"/>
                          </a:solidFill>
                          <a:effectLst/>
                          <a:latin typeface="Arial"/>
                          <a:ea typeface="Arial"/>
                          <a:cs typeface="Times New Roman"/>
                        </a:rPr>
                        <a:t>P</a:t>
                      </a:r>
                      <a:r>
                        <a:rPr lang="en-US" sz="1400" dirty="0">
                          <a:solidFill>
                            <a:srgbClr val="231F20"/>
                          </a:solidFill>
                          <a:effectLst/>
                          <a:latin typeface="Arial"/>
                          <a:ea typeface="Arial"/>
                          <a:cs typeface="Times New Roman"/>
                        </a:rPr>
                        <a:t>O</a:t>
                      </a:r>
                      <a:r>
                        <a:rPr lang="en-US" sz="1400" spc="-70" dirty="0">
                          <a:solidFill>
                            <a:srgbClr val="231F20"/>
                          </a:solidFill>
                          <a:effectLst/>
                          <a:latin typeface="Arial"/>
                          <a:ea typeface="Arial"/>
                          <a:cs typeface="Times New Roman"/>
                        </a:rPr>
                        <a:t> </a:t>
                      </a:r>
                      <a:r>
                        <a:rPr lang="en-US" sz="1400" spc="15" dirty="0">
                          <a:solidFill>
                            <a:srgbClr val="231F20"/>
                          </a:solidFill>
                          <a:effectLst/>
                          <a:latin typeface="Arial"/>
                          <a:ea typeface="Arial"/>
                          <a:cs typeface="Times New Roman"/>
                        </a:rPr>
                        <a:t>n</a:t>
                      </a:r>
                      <a:r>
                        <a:rPr lang="en-US" sz="1400" spc="20" dirty="0">
                          <a:solidFill>
                            <a:srgbClr val="231F20"/>
                          </a:solidFill>
                          <a:effectLst/>
                          <a:latin typeface="Arial"/>
                          <a:ea typeface="Arial"/>
                          <a:cs typeface="Times New Roman"/>
                        </a:rPr>
                        <a:t>e</a:t>
                      </a:r>
                      <a:r>
                        <a:rPr lang="en-US" sz="1400" spc="35" dirty="0">
                          <a:solidFill>
                            <a:srgbClr val="231F20"/>
                          </a:solidFill>
                          <a:effectLst/>
                          <a:latin typeface="Arial"/>
                          <a:ea typeface="Arial"/>
                          <a:cs typeface="Times New Roman"/>
                        </a:rPr>
                        <a:t>t</a:t>
                      </a:r>
                      <a:r>
                        <a:rPr lang="en-US" sz="1400" spc="10" dirty="0">
                          <a:solidFill>
                            <a:srgbClr val="231F20"/>
                          </a:solidFill>
                          <a:effectLst/>
                          <a:latin typeface="Arial"/>
                          <a:ea typeface="Arial"/>
                          <a:cs typeface="Times New Roman"/>
                        </a:rPr>
                        <a:t>w</a:t>
                      </a:r>
                      <a:r>
                        <a:rPr lang="en-US" sz="1400" spc="5" dirty="0">
                          <a:solidFill>
                            <a:srgbClr val="231F20"/>
                          </a:solidFill>
                          <a:effectLst/>
                          <a:latin typeface="Arial"/>
                          <a:ea typeface="Arial"/>
                          <a:cs typeface="Times New Roman"/>
                        </a:rPr>
                        <a:t>o</a:t>
                      </a:r>
                      <a:r>
                        <a:rPr lang="en-US" sz="1400" spc="15" dirty="0">
                          <a:solidFill>
                            <a:srgbClr val="231F20"/>
                          </a:solidFill>
                          <a:effectLst/>
                          <a:latin typeface="Arial"/>
                          <a:ea typeface="Arial"/>
                          <a:cs typeface="Times New Roman"/>
                        </a:rPr>
                        <a:t>r</a:t>
                      </a:r>
                      <a:r>
                        <a:rPr lang="en-US" sz="1400" dirty="0">
                          <a:solidFill>
                            <a:srgbClr val="231F20"/>
                          </a:solidFill>
                          <a:effectLst/>
                          <a:latin typeface="Arial"/>
                          <a:ea typeface="Arial"/>
                          <a:cs typeface="Times New Roman"/>
                        </a:rPr>
                        <a:t>k </a:t>
                      </a:r>
                      <a:r>
                        <a:rPr lang="en-US" sz="1400" spc="15" dirty="0">
                          <a:solidFill>
                            <a:srgbClr val="231F20"/>
                          </a:solidFill>
                          <a:effectLst/>
                          <a:latin typeface="Arial"/>
                          <a:ea typeface="Arial"/>
                          <a:cs typeface="Times New Roman"/>
                        </a:rPr>
                        <a:t>s</a:t>
                      </a:r>
                      <a:r>
                        <a:rPr lang="en-US" sz="1400" spc="20" dirty="0">
                          <a:solidFill>
                            <a:srgbClr val="231F20"/>
                          </a:solidFill>
                          <a:effectLst/>
                          <a:latin typeface="Arial"/>
                          <a:ea typeface="Arial"/>
                          <a:cs typeface="Times New Roman"/>
                        </a:rPr>
                        <a:t>pe</a:t>
                      </a:r>
                      <a:r>
                        <a:rPr lang="en-US" sz="1400" spc="15" dirty="0">
                          <a:solidFill>
                            <a:srgbClr val="231F20"/>
                          </a:solidFill>
                          <a:effectLst/>
                          <a:latin typeface="Arial"/>
                          <a:ea typeface="Arial"/>
                          <a:cs typeface="Times New Roman"/>
                        </a:rPr>
                        <a:t>c</a:t>
                      </a:r>
                      <a:r>
                        <a:rPr lang="en-US" sz="1400" spc="5" dirty="0">
                          <a:solidFill>
                            <a:srgbClr val="231F20"/>
                          </a:solidFill>
                          <a:effectLst/>
                          <a:latin typeface="Arial"/>
                          <a:ea typeface="Arial"/>
                          <a:cs typeface="Times New Roman"/>
                        </a:rPr>
                        <a:t>i</a:t>
                      </a:r>
                      <a:r>
                        <a:rPr lang="en-US" sz="1400" spc="10" dirty="0">
                          <a:solidFill>
                            <a:srgbClr val="231F20"/>
                          </a:solidFill>
                          <a:effectLst/>
                          <a:latin typeface="Arial"/>
                          <a:ea typeface="Arial"/>
                          <a:cs typeface="Times New Roman"/>
                        </a:rPr>
                        <a:t>a</a:t>
                      </a:r>
                      <a:r>
                        <a:rPr lang="en-US" sz="1400" spc="5" dirty="0">
                          <a:solidFill>
                            <a:srgbClr val="231F20"/>
                          </a:solidFill>
                          <a:effectLst/>
                          <a:latin typeface="Arial"/>
                          <a:ea typeface="Arial"/>
                          <a:cs typeface="Times New Roman"/>
                        </a:rPr>
                        <a:t>l</a:t>
                      </a:r>
                      <a:r>
                        <a:rPr lang="en-US" sz="1400" spc="10" dirty="0">
                          <a:solidFill>
                            <a:srgbClr val="231F20"/>
                          </a:solidFill>
                          <a:effectLst/>
                          <a:latin typeface="Arial"/>
                          <a:ea typeface="Arial"/>
                          <a:cs typeface="Times New Roman"/>
                        </a:rPr>
                        <a:t>i</a:t>
                      </a:r>
                      <a:r>
                        <a:rPr lang="en-US" sz="1400" spc="25" dirty="0">
                          <a:solidFill>
                            <a:srgbClr val="231F20"/>
                          </a:solidFill>
                          <a:effectLst/>
                          <a:latin typeface="Arial"/>
                          <a:ea typeface="Arial"/>
                          <a:cs typeface="Times New Roman"/>
                        </a:rPr>
                        <a:t>s</a:t>
                      </a:r>
                      <a:r>
                        <a:rPr lang="en-US" sz="1400" spc="15" dirty="0">
                          <a:solidFill>
                            <a:srgbClr val="231F20"/>
                          </a:solidFill>
                          <a:effectLst/>
                          <a:latin typeface="Arial"/>
                          <a:ea typeface="Arial"/>
                          <a:cs typeface="Times New Roman"/>
                        </a:rPr>
                        <a:t>t</a:t>
                      </a:r>
                      <a:r>
                        <a:rPr lang="en-US" sz="1400" dirty="0">
                          <a:solidFill>
                            <a:srgbClr val="231F20"/>
                          </a:solidFill>
                          <a:effectLst/>
                          <a:latin typeface="Arial"/>
                          <a:ea typeface="Arial"/>
                          <a:cs typeface="Times New Roman"/>
                        </a:rPr>
                        <a:t>; </a:t>
                      </a:r>
                      <a:r>
                        <a:rPr lang="en-US" sz="1400" spc="10" dirty="0">
                          <a:solidFill>
                            <a:srgbClr val="231F20"/>
                          </a:solidFill>
                          <a:effectLst/>
                          <a:latin typeface="Arial"/>
                          <a:ea typeface="Arial"/>
                          <a:cs typeface="Times New Roman"/>
                        </a:rPr>
                        <a:t> n</a:t>
                      </a:r>
                      <a:r>
                        <a:rPr lang="en-US" sz="1400" dirty="0">
                          <a:solidFill>
                            <a:srgbClr val="231F20"/>
                          </a:solidFill>
                          <a:effectLst/>
                          <a:latin typeface="Arial"/>
                          <a:ea typeface="Arial"/>
                          <a:cs typeface="Times New Roman"/>
                        </a:rPr>
                        <a:t>o</a:t>
                      </a:r>
                      <a:r>
                        <a:rPr lang="en-US" sz="1400" spc="85" dirty="0">
                          <a:solidFill>
                            <a:srgbClr val="231F20"/>
                          </a:solidFill>
                          <a:effectLst/>
                          <a:latin typeface="Arial"/>
                          <a:ea typeface="Arial"/>
                          <a:cs typeface="Times New Roman"/>
                        </a:rPr>
                        <a:t> </a:t>
                      </a:r>
                      <a:r>
                        <a:rPr lang="en-US" sz="1400" spc="15" dirty="0">
                          <a:solidFill>
                            <a:srgbClr val="231F20"/>
                          </a:solidFill>
                          <a:effectLst/>
                          <a:latin typeface="Arial"/>
                          <a:ea typeface="Arial"/>
                          <a:cs typeface="Times New Roman"/>
                        </a:rPr>
                        <a:t>r</a:t>
                      </a:r>
                      <a:r>
                        <a:rPr lang="en-US" sz="1400" spc="20" dirty="0">
                          <a:solidFill>
                            <a:srgbClr val="231F20"/>
                          </a:solidFill>
                          <a:effectLst/>
                          <a:latin typeface="Arial"/>
                          <a:ea typeface="Arial"/>
                          <a:cs typeface="Times New Roman"/>
                        </a:rPr>
                        <a:t>e</a:t>
                      </a:r>
                      <a:r>
                        <a:rPr lang="en-US" sz="1400" spc="15" dirty="0">
                          <a:solidFill>
                            <a:srgbClr val="231F20"/>
                          </a:solidFill>
                          <a:effectLst/>
                          <a:latin typeface="Arial"/>
                          <a:ea typeface="Arial"/>
                          <a:cs typeface="Times New Roman"/>
                        </a:rPr>
                        <a:t>f</a:t>
                      </a:r>
                      <a:r>
                        <a:rPr lang="en-US" sz="1400" spc="10" dirty="0">
                          <a:solidFill>
                            <a:srgbClr val="231F20"/>
                          </a:solidFill>
                          <a:effectLst/>
                          <a:latin typeface="Arial"/>
                          <a:ea typeface="Arial"/>
                          <a:cs typeface="Times New Roman"/>
                        </a:rPr>
                        <a:t>e</a:t>
                      </a:r>
                      <a:r>
                        <a:rPr lang="en-US" sz="1400" spc="15" dirty="0">
                          <a:solidFill>
                            <a:srgbClr val="231F20"/>
                          </a:solidFill>
                          <a:effectLst/>
                          <a:latin typeface="Arial"/>
                          <a:ea typeface="Arial"/>
                          <a:cs typeface="Times New Roman"/>
                        </a:rPr>
                        <a:t>rr</a:t>
                      </a:r>
                      <a:r>
                        <a:rPr lang="en-US" sz="1400" spc="10" dirty="0">
                          <a:solidFill>
                            <a:srgbClr val="231F20"/>
                          </a:solidFill>
                          <a:effectLst/>
                          <a:latin typeface="Arial"/>
                          <a:ea typeface="Arial"/>
                          <a:cs typeface="Times New Roman"/>
                        </a:rPr>
                        <a:t>a</a:t>
                      </a:r>
                      <a:r>
                        <a:rPr lang="en-US" sz="1400" dirty="0">
                          <a:solidFill>
                            <a:srgbClr val="231F20"/>
                          </a:solidFill>
                          <a:effectLst/>
                          <a:latin typeface="Arial"/>
                          <a:ea typeface="Arial"/>
                          <a:cs typeface="Times New Roman"/>
                        </a:rPr>
                        <a:t>l </a:t>
                      </a:r>
                      <a:r>
                        <a:rPr lang="en-US" sz="1400" spc="10" dirty="0">
                          <a:solidFill>
                            <a:srgbClr val="231F20"/>
                          </a:solidFill>
                          <a:effectLst/>
                          <a:latin typeface="Arial"/>
                          <a:ea typeface="Arial"/>
                          <a:cs typeface="Times New Roman"/>
                        </a:rPr>
                        <a:t>i</a:t>
                      </a:r>
                      <a:r>
                        <a:rPr lang="en-US" sz="1400" dirty="0">
                          <a:solidFill>
                            <a:srgbClr val="231F20"/>
                          </a:solidFill>
                          <a:effectLst/>
                          <a:latin typeface="Arial"/>
                          <a:ea typeface="Arial"/>
                          <a:cs typeface="Times New Roman"/>
                        </a:rPr>
                        <a:t>s</a:t>
                      </a:r>
                      <a:r>
                        <a:rPr lang="en-US" sz="1400" spc="55" dirty="0">
                          <a:solidFill>
                            <a:srgbClr val="231F20"/>
                          </a:solidFill>
                          <a:effectLst/>
                          <a:latin typeface="Arial"/>
                          <a:ea typeface="Arial"/>
                          <a:cs typeface="Times New Roman"/>
                        </a:rPr>
                        <a:t> </a:t>
                      </a:r>
                      <a:r>
                        <a:rPr lang="en-US" sz="1400" spc="15" dirty="0">
                          <a:solidFill>
                            <a:srgbClr val="231F20"/>
                          </a:solidFill>
                          <a:effectLst/>
                          <a:latin typeface="Arial"/>
                          <a:ea typeface="Arial"/>
                          <a:cs typeface="Times New Roman"/>
                        </a:rPr>
                        <a:t>r</a:t>
                      </a:r>
                      <a:r>
                        <a:rPr lang="en-US" sz="1400" spc="20" dirty="0">
                          <a:solidFill>
                            <a:srgbClr val="231F20"/>
                          </a:solidFill>
                          <a:effectLst/>
                          <a:latin typeface="Arial"/>
                          <a:ea typeface="Arial"/>
                          <a:cs typeface="Times New Roman"/>
                        </a:rPr>
                        <a:t>e</a:t>
                      </a:r>
                      <a:r>
                        <a:rPr lang="en-US" sz="1400" spc="10" dirty="0">
                          <a:solidFill>
                            <a:srgbClr val="231F20"/>
                          </a:solidFill>
                          <a:effectLst/>
                          <a:latin typeface="Arial"/>
                          <a:ea typeface="Arial"/>
                          <a:cs typeface="Times New Roman"/>
                        </a:rPr>
                        <a:t>q</a:t>
                      </a:r>
                      <a:r>
                        <a:rPr lang="en-US" sz="1400" spc="5" dirty="0">
                          <a:solidFill>
                            <a:srgbClr val="231F20"/>
                          </a:solidFill>
                          <a:effectLst/>
                          <a:latin typeface="Arial"/>
                          <a:ea typeface="Arial"/>
                          <a:cs typeface="Times New Roman"/>
                        </a:rPr>
                        <a:t>ui</a:t>
                      </a:r>
                      <a:r>
                        <a:rPr lang="en-US" sz="1400" spc="15" dirty="0">
                          <a:solidFill>
                            <a:srgbClr val="231F20"/>
                          </a:solidFill>
                          <a:effectLst/>
                          <a:latin typeface="Arial"/>
                          <a:ea typeface="Arial"/>
                          <a:cs typeface="Times New Roman"/>
                        </a:rPr>
                        <a:t>r</a:t>
                      </a:r>
                      <a:r>
                        <a:rPr lang="en-US" sz="1400" spc="20" dirty="0">
                          <a:solidFill>
                            <a:srgbClr val="231F20"/>
                          </a:solidFill>
                          <a:effectLst/>
                          <a:latin typeface="Arial"/>
                          <a:ea typeface="Arial"/>
                          <a:cs typeface="Times New Roman"/>
                        </a:rPr>
                        <a:t>e</a:t>
                      </a:r>
                      <a:r>
                        <a:rPr lang="en-US" sz="1400" spc="15" dirty="0">
                          <a:solidFill>
                            <a:srgbClr val="231F20"/>
                          </a:solidFill>
                          <a:effectLst/>
                          <a:latin typeface="Arial"/>
                          <a:ea typeface="Arial"/>
                          <a:cs typeface="Times New Roman"/>
                        </a:rPr>
                        <a:t>d</a:t>
                      </a:r>
                      <a:r>
                        <a:rPr lang="en-US" sz="1400" dirty="0">
                          <a:solidFill>
                            <a:srgbClr val="231F20"/>
                          </a:solidFill>
                          <a:effectLst/>
                          <a:latin typeface="Arial"/>
                          <a:ea typeface="Arial"/>
                          <a:cs typeface="Times New Roman"/>
                        </a:rPr>
                        <a:t>.</a:t>
                      </a:r>
                      <a:endParaRPr lang="en-US" sz="1400" dirty="0">
                        <a:effectLst/>
                        <a:latin typeface="Calibri"/>
                        <a:ea typeface="Calibri"/>
                        <a:cs typeface="Times New Roman"/>
                      </a:endParaRPr>
                    </a:p>
                  </a:txBody>
                  <a:tcPr marL="0" marR="0" marT="0" marB="0">
                    <a:lnL w="12700" cap="flat" cmpd="sng" algn="ctr">
                      <a:solidFill>
                        <a:srgbClr val="7E8083"/>
                      </a:solidFill>
                      <a:prstDash val="dot"/>
                      <a:round/>
                      <a:headEnd type="none" w="med" len="med"/>
                      <a:tailEnd type="none" w="med" len="med"/>
                    </a:lnL>
                    <a:lnR>
                      <a:noFill/>
                    </a:lnR>
                    <a:lnT w="12700" cap="flat" cmpd="sng" algn="ctr">
                      <a:solidFill>
                        <a:srgbClr val="231F20"/>
                      </a:solidFill>
                      <a:prstDash val="dot"/>
                      <a:round/>
                      <a:headEnd type="none" w="med" len="med"/>
                      <a:tailEnd type="none" w="med" len="med"/>
                    </a:lnT>
                    <a:lnB w="12700" cap="flat" cmpd="sng" algn="ctr">
                      <a:solidFill>
                        <a:srgbClr val="231F20"/>
                      </a:solidFill>
                      <a:prstDash val="dot"/>
                      <a:round/>
                      <a:headEnd type="none" w="med" len="med"/>
                      <a:tailEnd type="none" w="med" len="med"/>
                    </a:lnB>
                  </a:tcPr>
                </a:tc>
                <a:tc>
                  <a:txBody>
                    <a:bodyPr/>
                    <a:lstStyle/>
                    <a:p>
                      <a:pPr marL="0" marR="0">
                        <a:lnSpc>
                          <a:spcPts val="700"/>
                        </a:lnSpc>
                        <a:spcBef>
                          <a:spcPts val="35"/>
                        </a:spcBef>
                        <a:spcAft>
                          <a:spcPts val="0"/>
                        </a:spcAft>
                      </a:pPr>
                      <a:r>
                        <a:rPr lang="en-US" sz="1400" dirty="0">
                          <a:effectLst/>
                          <a:latin typeface="Calibri"/>
                          <a:ea typeface="Calibri"/>
                          <a:cs typeface="Times New Roman"/>
                        </a:rPr>
                        <a:t> </a:t>
                      </a:r>
                    </a:p>
                    <a:p>
                      <a:pPr marL="199390" marR="55245">
                        <a:lnSpc>
                          <a:spcPct val="111000"/>
                        </a:lnSpc>
                        <a:spcBef>
                          <a:spcPts val="0"/>
                        </a:spcBef>
                        <a:spcAft>
                          <a:spcPts val="0"/>
                        </a:spcAft>
                      </a:pPr>
                      <a:r>
                        <a:rPr lang="en-US" sz="1400" spc="20" dirty="0">
                          <a:solidFill>
                            <a:srgbClr val="231F20"/>
                          </a:solidFill>
                          <a:effectLst/>
                          <a:latin typeface="Arial"/>
                          <a:ea typeface="Arial"/>
                          <a:cs typeface="Times New Roman"/>
                        </a:rPr>
                        <a:t>V</a:t>
                      </a:r>
                      <a:r>
                        <a:rPr lang="en-US" sz="1400" spc="10" dirty="0">
                          <a:solidFill>
                            <a:srgbClr val="231F20"/>
                          </a:solidFill>
                          <a:effectLst/>
                          <a:latin typeface="Arial"/>
                          <a:ea typeface="Arial"/>
                          <a:cs typeface="Times New Roman"/>
                        </a:rPr>
                        <a:t>i</a:t>
                      </a:r>
                      <a:r>
                        <a:rPr lang="en-US" sz="1400" spc="15" dirty="0">
                          <a:solidFill>
                            <a:srgbClr val="231F20"/>
                          </a:solidFill>
                          <a:effectLst/>
                          <a:latin typeface="Arial"/>
                          <a:ea typeface="Arial"/>
                          <a:cs typeface="Times New Roman"/>
                        </a:rPr>
                        <a:t>si</a:t>
                      </a:r>
                      <a:r>
                        <a:rPr lang="en-US" sz="1400" dirty="0">
                          <a:solidFill>
                            <a:srgbClr val="231F20"/>
                          </a:solidFill>
                          <a:effectLst/>
                          <a:latin typeface="Arial"/>
                          <a:ea typeface="Arial"/>
                          <a:cs typeface="Times New Roman"/>
                        </a:rPr>
                        <a:t>t</a:t>
                      </a:r>
                      <a:r>
                        <a:rPr lang="en-US" sz="1400" spc="130" dirty="0">
                          <a:solidFill>
                            <a:srgbClr val="231F20"/>
                          </a:solidFill>
                          <a:effectLst/>
                          <a:latin typeface="Arial"/>
                          <a:ea typeface="Arial"/>
                          <a:cs typeface="Times New Roman"/>
                        </a:rPr>
                        <a:t> </a:t>
                      </a:r>
                      <a:r>
                        <a:rPr lang="en-US" sz="1400" spc="10" dirty="0">
                          <a:solidFill>
                            <a:srgbClr val="231F20"/>
                          </a:solidFill>
                          <a:effectLst/>
                          <a:latin typeface="Arial"/>
                          <a:ea typeface="Arial"/>
                          <a:cs typeface="Times New Roman"/>
                        </a:rPr>
                        <a:t>a</a:t>
                      </a:r>
                      <a:r>
                        <a:rPr lang="en-US" sz="1400" spc="5" dirty="0">
                          <a:solidFill>
                            <a:srgbClr val="231F20"/>
                          </a:solidFill>
                          <a:effectLst/>
                          <a:latin typeface="Arial"/>
                          <a:ea typeface="Arial"/>
                          <a:cs typeface="Times New Roman"/>
                        </a:rPr>
                        <a:t>n</a:t>
                      </a:r>
                      <a:r>
                        <a:rPr lang="en-US" sz="1400" dirty="0">
                          <a:solidFill>
                            <a:srgbClr val="231F20"/>
                          </a:solidFill>
                          <a:effectLst/>
                          <a:latin typeface="Arial"/>
                          <a:ea typeface="Arial"/>
                          <a:cs typeface="Times New Roman"/>
                        </a:rPr>
                        <a:t>y</a:t>
                      </a:r>
                      <a:r>
                        <a:rPr lang="en-US" sz="1400" spc="90" dirty="0">
                          <a:solidFill>
                            <a:srgbClr val="231F20"/>
                          </a:solidFill>
                          <a:effectLst/>
                          <a:latin typeface="Arial"/>
                          <a:ea typeface="Arial"/>
                          <a:cs typeface="Times New Roman"/>
                        </a:rPr>
                        <a:t> </a:t>
                      </a:r>
                      <a:r>
                        <a:rPr lang="en-US" sz="1400" spc="10" dirty="0">
                          <a:solidFill>
                            <a:srgbClr val="231F20"/>
                          </a:solidFill>
                          <a:effectLst/>
                          <a:latin typeface="Arial"/>
                          <a:ea typeface="Arial"/>
                          <a:cs typeface="Times New Roman"/>
                        </a:rPr>
                        <a:t>no</a:t>
                      </a:r>
                      <a:r>
                        <a:rPr lang="en-US" sz="1400" spc="25" dirty="0">
                          <a:solidFill>
                            <a:srgbClr val="231F20"/>
                          </a:solidFill>
                          <a:effectLst/>
                          <a:latin typeface="Arial"/>
                          <a:ea typeface="Arial"/>
                          <a:cs typeface="Times New Roman"/>
                        </a:rPr>
                        <a:t>n</a:t>
                      </a:r>
                      <a:r>
                        <a:rPr lang="en-US" sz="1400" spc="20" dirty="0">
                          <a:solidFill>
                            <a:srgbClr val="231F20"/>
                          </a:solidFill>
                          <a:effectLst/>
                          <a:latin typeface="Arial"/>
                          <a:ea typeface="Arial"/>
                          <a:cs typeface="Times New Roman"/>
                        </a:rPr>
                        <a:t>-</a:t>
                      </a:r>
                      <a:r>
                        <a:rPr lang="en-US" sz="1400" spc="15" dirty="0">
                          <a:solidFill>
                            <a:srgbClr val="231F20"/>
                          </a:solidFill>
                          <a:effectLst/>
                          <a:latin typeface="Arial"/>
                          <a:ea typeface="Arial"/>
                          <a:cs typeface="Times New Roman"/>
                        </a:rPr>
                        <a:t>n</a:t>
                      </a:r>
                      <a:r>
                        <a:rPr lang="en-US" sz="1400" spc="20" dirty="0">
                          <a:solidFill>
                            <a:srgbClr val="231F20"/>
                          </a:solidFill>
                          <a:effectLst/>
                          <a:latin typeface="Arial"/>
                          <a:ea typeface="Arial"/>
                          <a:cs typeface="Times New Roman"/>
                        </a:rPr>
                        <a:t>e</a:t>
                      </a:r>
                      <a:r>
                        <a:rPr lang="en-US" sz="1400" spc="40" dirty="0">
                          <a:solidFill>
                            <a:srgbClr val="231F20"/>
                          </a:solidFill>
                          <a:effectLst/>
                          <a:latin typeface="Arial"/>
                          <a:ea typeface="Arial"/>
                          <a:cs typeface="Times New Roman"/>
                        </a:rPr>
                        <a:t>t</a:t>
                      </a:r>
                      <a:r>
                        <a:rPr lang="en-US" sz="1400" spc="10" dirty="0">
                          <a:solidFill>
                            <a:srgbClr val="231F20"/>
                          </a:solidFill>
                          <a:effectLst/>
                          <a:latin typeface="Arial"/>
                          <a:ea typeface="Arial"/>
                          <a:cs typeface="Times New Roman"/>
                        </a:rPr>
                        <a:t>w</a:t>
                      </a:r>
                      <a:r>
                        <a:rPr lang="en-US" sz="1400" spc="5" dirty="0">
                          <a:solidFill>
                            <a:srgbClr val="231F20"/>
                          </a:solidFill>
                          <a:effectLst/>
                          <a:latin typeface="Arial"/>
                          <a:ea typeface="Arial"/>
                          <a:cs typeface="Times New Roman"/>
                        </a:rPr>
                        <a:t>o</a:t>
                      </a:r>
                      <a:r>
                        <a:rPr lang="en-US" sz="1400" spc="15" dirty="0">
                          <a:solidFill>
                            <a:srgbClr val="231F20"/>
                          </a:solidFill>
                          <a:effectLst/>
                          <a:latin typeface="Arial"/>
                          <a:ea typeface="Arial"/>
                          <a:cs typeface="Times New Roman"/>
                        </a:rPr>
                        <a:t>r</a:t>
                      </a:r>
                      <a:r>
                        <a:rPr lang="en-US" sz="1400" dirty="0">
                          <a:solidFill>
                            <a:srgbClr val="231F20"/>
                          </a:solidFill>
                          <a:effectLst/>
                          <a:latin typeface="Arial"/>
                          <a:ea typeface="Arial"/>
                          <a:cs typeface="Times New Roman"/>
                        </a:rPr>
                        <a:t>k</a:t>
                      </a:r>
                      <a:r>
                        <a:rPr lang="en-US" sz="1400" spc="5" dirty="0">
                          <a:solidFill>
                            <a:srgbClr val="231F20"/>
                          </a:solidFill>
                          <a:effectLst/>
                          <a:latin typeface="Arial"/>
                          <a:ea typeface="Arial"/>
                          <a:cs typeface="Times New Roman"/>
                        </a:rPr>
                        <a:t> </a:t>
                      </a:r>
                      <a:r>
                        <a:rPr lang="en-US" sz="1400" spc="15" dirty="0">
                          <a:solidFill>
                            <a:srgbClr val="231F20"/>
                          </a:solidFill>
                          <a:effectLst/>
                          <a:latin typeface="Arial"/>
                          <a:ea typeface="Arial"/>
                          <a:cs typeface="Times New Roman"/>
                        </a:rPr>
                        <a:t>s</a:t>
                      </a:r>
                      <a:r>
                        <a:rPr lang="en-US" sz="1400" spc="20" dirty="0">
                          <a:solidFill>
                            <a:srgbClr val="231F20"/>
                          </a:solidFill>
                          <a:effectLst/>
                          <a:latin typeface="Arial"/>
                          <a:ea typeface="Arial"/>
                          <a:cs typeface="Times New Roman"/>
                        </a:rPr>
                        <a:t>pe</a:t>
                      </a:r>
                      <a:r>
                        <a:rPr lang="en-US" sz="1400" spc="15" dirty="0">
                          <a:solidFill>
                            <a:srgbClr val="231F20"/>
                          </a:solidFill>
                          <a:effectLst/>
                          <a:latin typeface="Arial"/>
                          <a:ea typeface="Arial"/>
                          <a:cs typeface="Times New Roman"/>
                        </a:rPr>
                        <a:t>c</a:t>
                      </a:r>
                      <a:r>
                        <a:rPr lang="en-US" sz="1400" spc="5" dirty="0">
                          <a:solidFill>
                            <a:srgbClr val="231F20"/>
                          </a:solidFill>
                          <a:effectLst/>
                          <a:latin typeface="Arial"/>
                          <a:ea typeface="Arial"/>
                          <a:cs typeface="Times New Roman"/>
                        </a:rPr>
                        <a:t>i</a:t>
                      </a:r>
                      <a:r>
                        <a:rPr lang="en-US" sz="1400" spc="10" dirty="0">
                          <a:solidFill>
                            <a:srgbClr val="231F20"/>
                          </a:solidFill>
                          <a:effectLst/>
                          <a:latin typeface="Arial"/>
                          <a:ea typeface="Arial"/>
                          <a:cs typeface="Times New Roman"/>
                        </a:rPr>
                        <a:t>a</a:t>
                      </a:r>
                      <a:r>
                        <a:rPr lang="en-US" sz="1400" spc="5" dirty="0">
                          <a:solidFill>
                            <a:srgbClr val="231F20"/>
                          </a:solidFill>
                          <a:effectLst/>
                          <a:latin typeface="Arial"/>
                          <a:ea typeface="Arial"/>
                          <a:cs typeface="Times New Roman"/>
                        </a:rPr>
                        <a:t>l</a:t>
                      </a:r>
                      <a:r>
                        <a:rPr lang="en-US" sz="1400" spc="10" dirty="0">
                          <a:solidFill>
                            <a:srgbClr val="231F20"/>
                          </a:solidFill>
                          <a:effectLst/>
                          <a:latin typeface="Arial"/>
                          <a:ea typeface="Arial"/>
                          <a:cs typeface="Times New Roman"/>
                        </a:rPr>
                        <a:t>i</a:t>
                      </a:r>
                      <a:r>
                        <a:rPr lang="en-US" sz="1400" spc="25" dirty="0">
                          <a:solidFill>
                            <a:srgbClr val="231F20"/>
                          </a:solidFill>
                          <a:effectLst/>
                          <a:latin typeface="Arial"/>
                          <a:ea typeface="Arial"/>
                          <a:cs typeface="Times New Roman"/>
                        </a:rPr>
                        <a:t>s</a:t>
                      </a:r>
                      <a:r>
                        <a:rPr lang="en-US" sz="1400" dirty="0">
                          <a:solidFill>
                            <a:srgbClr val="231F20"/>
                          </a:solidFill>
                          <a:effectLst/>
                          <a:latin typeface="Arial"/>
                          <a:ea typeface="Arial"/>
                          <a:cs typeface="Times New Roman"/>
                        </a:rPr>
                        <a:t>t </a:t>
                      </a:r>
                      <a:r>
                        <a:rPr lang="en-US" sz="1400" spc="10" dirty="0">
                          <a:solidFill>
                            <a:srgbClr val="231F20"/>
                          </a:solidFill>
                          <a:effectLst/>
                          <a:latin typeface="Arial"/>
                          <a:ea typeface="Arial"/>
                          <a:cs typeface="Times New Roman"/>
                        </a:rPr>
                        <a:t> a</a:t>
                      </a:r>
                      <a:r>
                        <a:rPr lang="en-US" sz="1400" spc="15" dirty="0">
                          <a:solidFill>
                            <a:srgbClr val="231F20"/>
                          </a:solidFill>
                          <a:effectLst/>
                          <a:latin typeface="Arial"/>
                          <a:ea typeface="Arial"/>
                          <a:cs typeface="Times New Roman"/>
                        </a:rPr>
                        <a:t>n</a:t>
                      </a:r>
                      <a:r>
                        <a:rPr lang="en-US" sz="1400" dirty="0">
                          <a:solidFill>
                            <a:srgbClr val="231F20"/>
                          </a:solidFill>
                          <a:effectLst/>
                          <a:latin typeface="Arial"/>
                          <a:ea typeface="Arial"/>
                          <a:cs typeface="Times New Roman"/>
                        </a:rPr>
                        <a:t>d </a:t>
                      </a:r>
                      <a:r>
                        <a:rPr lang="en-US" sz="1400" spc="15" dirty="0">
                          <a:solidFill>
                            <a:srgbClr val="231F20"/>
                          </a:solidFill>
                          <a:effectLst/>
                          <a:latin typeface="Arial"/>
                          <a:ea typeface="Arial"/>
                          <a:cs typeface="Times New Roman"/>
                        </a:rPr>
                        <a:t>s</a:t>
                      </a:r>
                      <a:r>
                        <a:rPr lang="en-US" sz="1400" spc="5" dirty="0">
                          <a:solidFill>
                            <a:srgbClr val="231F20"/>
                          </a:solidFill>
                          <a:effectLst/>
                          <a:latin typeface="Arial"/>
                          <a:ea typeface="Arial"/>
                          <a:cs typeface="Times New Roman"/>
                        </a:rPr>
                        <a:t>u</a:t>
                      </a:r>
                      <a:r>
                        <a:rPr lang="en-US" sz="1400" spc="15" dirty="0">
                          <a:solidFill>
                            <a:srgbClr val="231F20"/>
                          </a:solidFill>
                          <a:effectLst/>
                          <a:latin typeface="Arial"/>
                          <a:ea typeface="Arial"/>
                          <a:cs typeface="Times New Roman"/>
                        </a:rPr>
                        <a:t>b</a:t>
                      </a:r>
                      <a:r>
                        <a:rPr lang="en-US" sz="1400" spc="5" dirty="0">
                          <a:solidFill>
                            <a:srgbClr val="231F20"/>
                          </a:solidFill>
                          <a:effectLst/>
                          <a:latin typeface="Arial"/>
                          <a:ea typeface="Arial"/>
                          <a:cs typeface="Times New Roman"/>
                        </a:rPr>
                        <a:t>m</a:t>
                      </a:r>
                      <a:r>
                        <a:rPr lang="en-US" sz="1400" spc="15" dirty="0">
                          <a:solidFill>
                            <a:srgbClr val="231F20"/>
                          </a:solidFill>
                          <a:effectLst/>
                          <a:latin typeface="Arial"/>
                          <a:ea typeface="Arial"/>
                          <a:cs typeface="Times New Roman"/>
                        </a:rPr>
                        <a:t>i</a:t>
                      </a:r>
                      <a:r>
                        <a:rPr lang="en-US" sz="1400" dirty="0">
                          <a:solidFill>
                            <a:srgbClr val="231F20"/>
                          </a:solidFill>
                          <a:effectLst/>
                          <a:latin typeface="Arial"/>
                          <a:ea typeface="Arial"/>
                          <a:cs typeface="Times New Roman"/>
                        </a:rPr>
                        <a:t>t </a:t>
                      </a:r>
                      <a:r>
                        <a:rPr lang="en-US" sz="1400" spc="40" dirty="0">
                          <a:solidFill>
                            <a:srgbClr val="231F20"/>
                          </a:solidFill>
                          <a:effectLst/>
                          <a:latin typeface="Arial"/>
                          <a:ea typeface="Arial"/>
                          <a:cs typeface="Times New Roman"/>
                        </a:rPr>
                        <a:t> </a:t>
                      </a:r>
                      <a:r>
                        <a:rPr lang="en-US" sz="1400" spc="20" dirty="0">
                          <a:solidFill>
                            <a:srgbClr val="231F20"/>
                          </a:solidFill>
                          <a:effectLst/>
                          <a:latin typeface="Arial"/>
                          <a:ea typeface="Arial"/>
                          <a:cs typeface="Times New Roman"/>
                        </a:rPr>
                        <a:t>c</a:t>
                      </a:r>
                      <a:r>
                        <a:rPr lang="en-US" sz="1400" spc="10" dirty="0">
                          <a:solidFill>
                            <a:srgbClr val="231F20"/>
                          </a:solidFill>
                          <a:effectLst/>
                          <a:latin typeface="Arial"/>
                          <a:ea typeface="Arial"/>
                          <a:cs typeface="Times New Roman"/>
                        </a:rPr>
                        <a:t>la</a:t>
                      </a:r>
                      <a:r>
                        <a:rPr lang="en-US" sz="1400" spc="5" dirty="0">
                          <a:solidFill>
                            <a:srgbClr val="231F20"/>
                          </a:solidFill>
                          <a:effectLst/>
                          <a:latin typeface="Arial"/>
                          <a:ea typeface="Arial"/>
                          <a:cs typeface="Times New Roman"/>
                        </a:rPr>
                        <a:t>i</a:t>
                      </a:r>
                      <a:r>
                        <a:rPr lang="en-US" sz="1400" spc="15" dirty="0">
                          <a:solidFill>
                            <a:srgbClr val="231F20"/>
                          </a:solidFill>
                          <a:effectLst/>
                          <a:latin typeface="Arial"/>
                          <a:ea typeface="Arial"/>
                          <a:cs typeface="Times New Roman"/>
                        </a:rPr>
                        <a:t>m</a:t>
                      </a:r>
                      <a:r>
                        <a:rPr lang="en-US" sz="1400" dirty="0">
                          <a:solidFill>
                            <a:srgbClr val="231F20"/>
                          </a:solidFill>
                          <a:effectLst/>
                          <a:latin typeface="Arial"/>
                          <a:ea typeface="Arial"/>
                          <a:cs typeface="Times New Roman"/>
                        </a:rPr>
                        <a:t>s</a:t>
                      </a:r>
                      <a:r>
                        <a:rPr lang="en-US" sz="1400" spc="170" dirty="0">
                          <a:solidFill>
                            <a:srgbClr val="231F20"/>
                          </a:solidFill>
                          <a:effectLst/>
                          <a:latin typeface="Arial"/>
                          <a:ea typeface="Arial"/>
                          <a:cs typeface="Times New Roman"/>
                        </a:rPr>
                        <a:t> </a:t>
                      </a:r>
                      <a:r>
                        <a:rPr lang="en-US" sz="1400" spc="10" dirty="0">
                          <a:solidFill>
                            <a:srgbClr val="231F20"/>
                          </a:solidFill>
                          <a:effectLst/>
                          <a:latin typeface="Arial"/>
                          <a:ea typeface="Arial"/>
                          <a:cs typeface="Times New Roman"/>
                        </a:rPr>
                        <a:t>t</a:t>
                      </a:r>
                      <a:r>
                        <a:rPr lang="en-US" sz="1400" dirty="0">
                          <a:solidFill>
                            <a:srgbClr val="231F20"/>
                          </a:solidFill>
                          <a:effectLst/>
                          <a:latin typeface="Arial"/>
                          <a:ea typeface="Arial"/>
                          <a:cs typeface="Times New Roman"/>
                        </a:rPr>
                        <a:t>o</a:t>
                      </a:r>
                      <a:r>
                        <a:rPr lang="en-US" sz="1400" spc="85" dirty="0">
                          <a:solidFill>
                            <a:srgbClr val="231F20"/>
                          </a:solidFill>
                          <a:effectLst/>
                          <a:latin typeface="Arial"/>
                          <a:ea typeface="Arial"/>
                          <a:cs typeface="Times New Roman"/>
                        </a:rPr>
                        <a:t> </a:t>
                      </a:r>
                      <a:r>
                        <a:rPr lang="en-US" sz="1400" spc="10" dirty="0">
                          <a:solidFill>
                            <a:srgbClr val="231F20"/>
                          </a:solidFill>
                          <a:effectLst/>
                          <a:latin typeface="Arial"/>
                          <a:ea typeface="Arial"/>
                          <a:cs typeface="Times New Roman"/>
                        </a:rPr>
                        <a:t>Blu</a:t>
                      </a:r>
                      <a:r>
                        <a:rPr lang="en-US" sz="1400" dirty="0">
                          <a:solidFill>
                            <a:srgbClr val="231F20"/>
                          </a:solidFill>
                          <a:effectLst/>
                          <a:latin typeface="Arial"/>
                          <a:ea typeface="Arial"/>
                          <a:cs typeface="Times New Roman"/>
                        </a:rPr>
                        <a:t>e</a:t>
                      </a:r>
                      <a:r>
                        <a:rPr lang="en-US" sz="1400" spc="90" dirty="0">
                          <a:solidFill>
                            <a:srgbClr val="231F20"/>
                          </a:solidFill>
                          <a:effectLst/>
                          <a:latin typeface="Arial"/>
                          <a:ea typeface="Arial"/>
                          <a:cs typeface="Times New Roman"/>
                        </a:rPr>
                        <a:t> </a:t>
                      </a:r>
                      <a:r>
                        <a:rPr lang="en-US" sz="1400" spc="10" dirty="0">
                          <a:solidFill>
                            <a:srgbClr val="231F20"/>
                          </a:solidFill>
                          <a:effectLst/>
                          <a:latin typeface="Arial"/>
                          <a:ea typeface="Arial"/>
                          <a:cs typeface="Times New Roman"/>
                        </a:rPr>
                        <a:t>S</a:t>
                      </a:r>
                      <a:r>
                        <a:rPr lang="en-US" sz="1400" spc="5" dirty="0">
                          <a:solidFill>
                            <a:srgbClr val="231F20"/>
                          </a:solidFill>
                          <a:effectLst/>
                          <a:latin typeface="Arial"/>
                          <a:ea typeface="Arial"/>
                          <a:cs typeface="Times New Roman"/>
                        </a:rPr>
                        <a:t>h</a:t>
                      </a:r>
                      <a:r>
                        <a:rPr lang="en-US" sz="1400" spc="10" dirty="0">
                          <a:solidFill>
                            <a:srgbClr val="231F20"/>
                          </a:solidFill>
                          <a:effectLst/>
                          <a:latin typeface="Arial"/>
                          <a:ea typeface="Arial"/>
                          <a:cs typeface="Times New Roman"/>
                        </a:rPr>
                        <a:t>i</a:t>
                      </a:r>
                      <a:r>
                        <a:rPr lang="en-US" sz="1400" spc="15" dirty="0">
                          <a:solidFill>
                            <a:srgbClr val="231F20"/>
                          </a:solidFill>
                          <a:effectLst/>
                          <a:latin typeface="Arial"/>
                          <a:ea typeface="Arial"/>
                          <a:cs typeface="Times New Roman"/>
                        </a:rPr>
                        <a:t>e</a:t>
                      </a:r>
                      <a:r>
                        <a:rPr lang="en-US" sz="1400" spc="10" dirty="0">
                          <a:solidFill>
                            <a:srgbClr val="231F20"/>
                          </a:solidFill>
                          <a:effectLst/>
                          <a:latin typeface="Arial"/>
                          <a:ea typeface="Arial"/>
                          <a:cs typeface="Times New Roman"/>
                        </a:rPr>
                        <a:t>l</a:t>
                      </a:r>
                      <a:r>
                        <a:rPr lang="en-US" sz="1400" spc="15" dirty="0">
                          <a:solidFill>
                            <a:srgbClr val="231F20"/>
                          </a:solidFill>
                          <a:effectLst/>
                          <a:latin typeface="Arial"/>
                          <a:ea typeface="Arial"/>
                          <a:cs typeface="Times New Roman"/>
                        </a:rPr>
                        <a:t>d</a:t>
                      </a:r>
                      <a:r>
                        <a:rPr lang="en-US" sz="1400" dirty="0">
                          <a:solidFill>
                            <a:srgbClr val="231F20"/>
                          </a:solidFill>
                          <a:effectLst/>
                          <a:latin typeface="Arial"/>
                          <a:ea typeface="Arial"/>
                          <a:cs typeface="Times New Roman"/>
                        </a:rPr>
                        <a:t>.</a:t>
                      </a:r>
                      <a:r>
                        <a:rPr lang="en-US" sz="1400" spc="165" dirty="0">
                          <a:solidFill>
                            <a:srgbClr val="231F20"/>
                          </a:solidFill>
                          <a:effectLst/>
                          <a:latin typeface="Arial"/>
                          <a:ea typeface="Arial"/>
                          <a:cs typeface="Times New Roman"/>
                        </a:rPr>
                        <a:t> </a:t>
                      </a:r>
                      <a:r>
                        <a:rPr lang="en-US" sz="1400" spc="15" dirty="0">
                          <a:solidFill>
                            <a:srgbClr val="231F20"/>
                          </a:solidFill>
                          <a:effectLst/>
                          <a:latin typeface="Arial"/>
                          <a:ea typeface="Arial"/>
                          <a:cs typeface="Times New Roman"/>
                        </a:rPr>
                        <a:t>N</a:t>
                      </a:r>
                      <a:r>
                        <a:rPr lang="en-US" sz="1400" dirty="0">
                          <a:solidFill>
                            <a:srgbClr val="231F20"/>
                          </a:solidFill>
                          <a:effectLst/>
                          <a:latin typeface="Arial"/>
                          <a:ea typeface="Arial"/>
                          <a:cs typeface="Times New Roman"/>
                        </a:rPr>
                        <a:t>o</a:t>
                      </a:r>
                      <a:r>
                        <a:rPr lang="en-US" sz="1400" spc="85" dirty="0">
                          <a:solidFill>
                            <a:srgbClr val="231F20"/>
                          </a:solidFill>
                          <a:effectLst/>
                          <a:latin typeface="Arial"/>
                          <a:ea typeface="Arial"/>
                          <a:cs typeface="Times New Roman"/>
                        </a:rPr>
                        <a:t> </a:t>
                      </a:r>
                      <a:r>
                        <a:rPr lang="en-US" sz="1400" spc="15" dirty="0">
                          <a:solidFill>
                            <a:srgbClr val="231F20"/>
                          </a:solidFill>
                          <a:effectLst/>
                          <a:latin typeface="Arial"/>
                          <a:ea typeface="Arial"/>
                          <a:cs typeface="Times New Roman"/>
                        </a:rPr>
                        <a:t>r</a:t>
                      </a:r>
                      <a:r>
                        <a:rPr lang="en-US" sz="1400" spc="20" dirty="0">
                          <a:solidFill>
                            <a:srgbClr val="231F20"/>
                          </a:solidFill>
                          <a:effectLst/>
                          <a:latin typeface="Arial"/>
                          <a:ea typeface="Arial"/>
                          <a:cs typeface="Times New Roman"/>
                        </a:rPr>
                        <a:t>e</a:t>
                      </a:r>
                      <a:r>
                        <a:rPr lang="en-US" sz="1400" spc="15" dirty="0">
                          <a:solidFill>
                            <a:srgbClr val="231F20"/>
                          </a:solidFill>
                          <a:effectLst/>
                          <a:latin typeface="Arial"/>
                          <a:ea typeface="Arial"/>
                          <a:cs typeface="Times New Roman"/>
                        </a:rPr>
                        <a:t>f</a:t>
                      </a:r>
                      <a:r>
                        <a:rPr lang="en-US" sz="1400" spc="10" dirty="0">
                          <a:solidFill>
                            <a:srgbClr val="231F20"/>
                          </a:solidFill>
                          <a:effectLst/>
                          <a:latin typeface="Arial"/>
                          <a:ea typeface="Arial"/>
                          <a:cs typeface="Times New Roman"/>
                        </a:rPr>
                        <a:t>e</a:t>
                      </a:r>
                      <a:r>
                        <a:rPr lang="en-US" sz="1400" spc="15" dirty="0">
                          <a:solidFill>
                            <a:srgbClr val="231F20"/>
                          </a:solidFill>
                          <a:effectLst/>
                          <a:latin typeface="Arial"/>
                          <a:ea typeface="Arial"/>
                          <a:cs typeface="Times New Roman"/>
                        </a:rPr>
                        <a:t>rr</a:t>
                      </a:r>
                      <a:r>
                        <a:rPr lang="en-US" sz="1400" spc="10" dirty="0">
                          <a:solidFill>
                            <a:srgbClr val="231F20"/>
                          </a:solidFill>
                          <a:effectLst/>
                          <a:latin typeface="Arial"/>
                          <a:ea typeface="Arial"/>
                          <a:cs typeface="Times New Roman"/>
                        </a:rPr>
                        <a:t>a</a:t>
                      </a:r>
                      <a:r>
                        <a:rPr lang="en-US" sz="1400" dirty="0">
                          <a:solidFill>
                            <a:srgbClr val="231F20"/>
                          </a:solidFill>
                          <a:effectLst/>
                          <a:latin typeface="Arial"/>
                          <a:ea typeface="Arial"/>
                          <a:cs typeface="Times New Roman"/>
                        </a:rPr>
                        <a:t>l </a:t>
                      </a:r>
                      <a:r>
                        <a:rPr lang="en-US" sz="1400" spc="10" dirty="0">
                          <a:solidFill>
                            <a:srgbClr val="231F20"/>
                          </a:solidFill>
                          <a:effectLst/>
                          <a:latin typeface="Arial"/>
                          <a:ea typeface="Arial"/>
                          <a:cs typeface="Times New Roman"/>
                        </a:rPr>
                        <a:t>i</a:t>
                      </a:r>
                      <a:r>
                        <a:rPr lang="en-US" sz="1400" dirty="0">
                          <a:solidFill>
                            <a:srgbClr val="231F20"/>
                          </a:solidFill>
                          <a:effectLst/>
                          <a:latin typeface="Arial"/>
                          <a:ea typeface="Arial"/>
                          <a:cs typeface="Times New Roman"/>
                        </a:rPr>
                        <a:t>s</a:t>
                      </a:r>
                      <a:r>
                        <a:rPr lang="en-US" sz="1400" spc="55" dirty="0">
                          <a:solidFill>
                            <a:srgbClr val="231F20"/>
                          </a:solidFill>
                          <a:effectLst/>
                          <a:latin typeface="Arial"/>
                          <a:ea typeface="Arial"/>
                          <a:cs typeface="Times New Roman"/>
                        </a:rPr>
                        <a:t> </a:t>
                      </a:r>
                      <a:r>
                        <a:rPr lang="en-US" sz="1400" spc="15" dirty="0">
                          <a:solidFill>
                            <a:srgbClr val="231F20"/>
                          </a:solidFill>
                          <a:effectLst/>
                          <a:latin typeface="Arial"/>
                          <a:ea typeface="Arial"/>
                          <a:cs typeface="Times New Roman"/>
                        </a:rPr>
                        <a:t>r</a:t>
                      </a:r>
                      <a:r>
                        <a:rPr lang="en-US" sz="1400" spc="20" dirty="0">
                          <a:solidFill>
                            <a:srgbClr val="231F20"/>
                          </a:solidFill>
                          <a:effectLst/>
                          <a:latin typeface="Arial"/>
                          <a:ea typeface="Arial"/>
                          <a:cs typeface="Times New Roman"/>
                        </a:rPr>
                        <a:t>e</a:t>
                      </a:r>
                      <a:r>
                        <a:rPr lang="en-US" sz="1400" spc="10" dirty="0">
                          <a:solidFill>
                            <a:srgbClr val="231F20"/>
                          </a:solidFill>
                          <a:effectLst/>
                          <a:latin typeface="Arial"/>
                          <a:ea typeface="Arial"/>
                          <a:cs typeface="Times New Roman"/>
                        </a:rPr>
                        <a:t>q</a:t>
                      </a:r>
                      <a:r>
                        <a:rPr lang="en-US" sz="1400" spc="5" dirty="0">
                          <a:solidFill>
                            <a:srgbClr val="231F20"/>
                          </a:solidFill>
                          <a:effectLst/>
                          <a:latin typeface="Arial"/>
                          <a:ea typeface="Arial"/>
                          <a:cs typeface="Times New Roman"/>
                        </a:rPr>
                        <a:t>ui</a:t>
                      </a:r>
                      <a:r>
                        <a:rPr lang="en-US" sz="1400" spc="15" dirty="0">
                          <a:solidFill>
                            <a:srgbClr val="231F20"/>
                          </a:solidFill>
                          <a:effectLst/>
                          <a:latin typeface="Arial"/>
                          <a:ea typeface="Arial"/>
                          <a:cs typeface="Times New Roman"/>
                        </a:rPr>
                        <a:t>r</a:t>
                      </a:r>
                      <a:r>
                        <a:rPr lang="en-US" sz="1400" spc="20" dirty="0">
                          <a:solidFill>
                            <a:srgbClr val="231F20"/>
                          </a:solidFill>
                          <a:effectLst/>
                          <a:latin typeface="Arial"/>
                          <a:ea typeface="Arial"/>
                          <a:cs typeface="Times New Roman"/>
                        </a:rPr>
                        <a:t>e</a:t>
                      </a:r>
                      <a:r>
                        <a:rPr lang="en-US" sz="1400" spc="15" dirty="0">
                          <a:solidFill>
                            <a:srgbClr val="231F20"/>
                          </a:solidFill>
                          <a:effectLst/>
                          <a:latin typeface="Arial"/>
                          <a:ea typeface="Arial"/>
                          <a:cs typeface="Times New Roman"/>
                        </a:rPr>
                        <a:t>d</a:t>
                      </a:r>
                      <a:r>
                        <a:rPr lang="en-US" sz="1400" dirty="0">
                          <a:solidFill>
                            <a:srgbClr val="231F20"/>
                          </a:solidFill>
                          <a:effectLst/>
                          <a:latin typeface="Arial"/>
                          <a:ea typeface="Arial"/>
                          <a:cs typeface="Times New Roman"/>
                        </a:rPr>
                        <a:t>.</a:t>
                      </a:r>
                      <a:endParaRPr lang="en-US" sz="1400" dirty="0">
                        <a:effectLst/>
                        <a:latin typeface="Calibri"/>
                        <a:ea typeface="Calibri"/>
                        <a:cs typeface="Times New Roman"/>
                      </a:endParaRPr>
                    </a:p>
                  </a:txBody>
                  <a:tcPr marL="0" marR="0" marT="0" marB="0">
                    <a:lnL>
                      <a:noFill/>
                    </a:lnL>
                    <a:lnR>
                      <a:noFill/>
                    </a:lnR>
                    <a:lnT w="12700" cap="flat" cmpd="sng" algn="ctr">
                      <a:solidFill>
                        <a:srgbClr val="231F20"/>
                      </a:solidFill>
                      <a:prstDash val="dot"/>
                      <a:round/>
                      <a:headEnd type="none" w="med" len="med"/>
                      <a:tailEnd type="none" w="med" len="med"/>
                    </a:lnT>
                    <a:lnB w="12700" cap="flat" cmpd="sng" algn="ctr">
                      <a:solidFill>
                        <a:srgbClr val="231F20"/>
                      </a:solidFill>
                      <a:prstDash val="dot"/>
                      <a:round/>
                      <a:headEnd type="none" w="med" len="med"/>
                      <a:tailEnd type="none" w="med" len="med"/>
                    </a:lnB>
                  </a:tcPr>
                </a:tc>
                <a:extLst>
                  <a:ext uri="{0D108BD9-81ED-4DB2-BD59-A6C34878D82A}">
                    <a16:rowId xmlns:a16="http://schemas.microsoft.com/office/drawing/2014/main" val="10003"/>
                  </a:ext>
                </a:extLst>
              </a:tr>
              <a:tr h="1683093">
                <a:tc>
                  <a:txBody>
                    <a:bodyPr/>
                    <a:lstStyle/>
                    <a:p>
                      <a:pPr marL="0" marR="0">
                        <a:lnSpc>
                          <a:spcPts val="950"/>
                        </a:lnSpc>
                        <a:spcBef>
                          <a:spcPts val="5"/>
                        </a:spcBef>
                        <a:spcAft>
                          <a:spcPts val="0"/>
                        </a:spcAft>
                      </a:pPr>
                      <a:r>
                        <a:rPr lang="en-US" sz="1400" dirty="0">
                          <a:effectLst/>
                          <a:latin typeface="Calibri"/>
                          <a:ea typeface="Calibri"/>
                          <a:cs typeface="Times New Roman"/>
                        </a:rPr>
                        <a:t> </a:t>
                      </a:r>
                    </a:p>
                    <a:p>
                      <a:pPr marL="0" marR="0">
                        <a:lnSpc>
                          <a:spcPts val="1000"/>
                        </a:lnSpc>
                        <a:spcBef>
                          <a:spcPts val="0"/>
                        </a:spcBef>
                        <a:spcAft>
                          <a:spcPts val="0"/>
                        </a:spcAft>
                      </a:pPr>
                      <a:r>
                        <a:rPr lang="en-US" sz="1400" dirty="0">
                          <a:effectLst/>
                          <a:latin typeface="Calibri"/>
                          <a:ea typeface="Calibri"/>
                          <a:cs typeface="Times New Roman"/>
                        </a:rPr>
                        <a:t> </a:t>
                      </a:r>
                    </a:p>
                    <a:p>
                      <a:pPr marL="0" marR="0">
                        <a:lnSpc>
                          <a:spcPts val="1000"/>
                        </a:lnSpc>
                        <a:spcBef>
                          <a:spcPts val="0"/>
                        </a:spcBef>
                        <a:spcAft>
                          <a:spcPts val="0"/>
                        </a:spcAft>
                      </a:pPr>
                      <a:r>
                        <a:rPr lang="en-US" sz="1400" dirty="0">
                          <a:effectLst/>
                          <a:latin typeface="Calibri"/>
                          <a:ea typeface="Calibri"/>
                          <a:cs typeface="Times New Roman"/>
                        </a:rPr>
                        <a:t> </a:t>
                      </a:r>
                    </a:p>
                    <a:p>
                      <a:pPr marL="88900" marR="0">
                        <a:lnSpc>
                          <a:spcPct val="115000"/>
                        </a:lnSpc>
                        <a:spcBef>
                          <a:spcPts val="0"/>
                        </a:spcBef>
                        <a:spcAft>
                          <a:spcPts val="0"/>
                        </a:spcAft>
                      </a:pPr>
                      <a:r>
                        <a:rPr lang="en-US" sz="1400" b="1" spc="15" dirty="0">
                          <a:solidFill>
                            <a:srgbClr val="0065A4"/>
                          </a:solidFill>
                          <a:effectLst/>
                          <a:latin typeface="Arial"/>
                          <a:ea typeface="Arial"/>
                          <a:cs typeface="Times New Roman"/>
                        </a:rPr>
                        <a:t>Ou</a:t>
                      </a:r>
                      <a:r>
                        <a:rPr lang="en-US" sz="1400" b="1" spc="-10" dirty="0">
                          <a:solidFill>
                            <a:srgbClr val="0065A4"/>
                          </a:solidFill>
                          <a:effectLst/>
                          <a:latin typeface="Arial"/>
                          <a:ea typeface="Arial"/>
                          <a:cs typeface="Times New Roman"/>
                        </a:rPr>
                        <a:t>t</a:t>
                      </a:r>
                      <a:r>
                        <a:rPr lang="en-US" sz="1400" b="1" spc="30" dirty="0">
                          <a:solidFill>
                            <a:srgbClr val="0065A4"/>
                          </a:solidFill>
                          <a:effectLst/>
                          <a:latin typeface="Arial"/>
                          <a:ea typeface="Arial"/>
                          <a:cs typeface="Times New Roman"/>
                        </a:rPr>
                        <a:t>-</a:t>
                      </a:r>
                      <a:r>
                        <a:rPr lang="en-US" sz="1400" b="1" spc="15" dirty="0">
                          <a:solidFill>
                            <a:srgbClr val="0065A4"/>
                          </a:solidFill>
                          <a:effectLst/>
                          <a:latin typeface="Arial"/>
                          <a:ea typeface="Arial"/>
                          <a:cs typeface="Times New Roman"/>
                        </a:rPr>
                        <a:t>o</a:t>
                      </a:r>
                      <a:r>
                        <a:rPr lang="en-US" sz="1400" b="1" spc="5" dirty="0">
                          <a:solidFill>
                            <a:srgbClr val="0065A4"/>
                          </a:solidFill>
                          <a:effectLst/>
                          <a:latin typeface="Arial"/>
                          <a:ea typeface="Arial"/>
                          <a:cs typeface="Times New Roman"/>
                        </a:rPr>
                        <a:t>f</a:t>
                      </a:r>
                      <a:r>
                        <a:rPr lang="en-US" sz="1400" b="1" spc="20" dirty="0">
                          <a:solidFill>
                            <a:srgbClr val="0065A4"/>
                          </a:solidFill>
                          <a:effectLst/>
                          <a:latin typeface="Arial"/>
                          <a:ea typeface="Arial"/>
                          <a:cs typeface="Times New Roman"/>
                        </a:rPr>
                        <a:t>-</a:t>
                      </a:r>
                      <a:r>
                        <a:rPr lang="en-US" sz="1400" b="1" spc="15" dirty="0">
                          <a:solidFill>
                            <a:srgbClr val="0065A4"/>
                          </a:solidFill>
                          <a:effectLst/>
                          <a:latin typeface="Arial"/>
                          <a:ea typeface="Arial"/>
                          <a:cs typeface="Times New Roman"/>
                        </a:rPr>
                        <a:t>po</a:t>
                      </a:r>
                      <a:r>
                        <a:rPr lang="en-US" sz="1400" b="1" spc="20" dirty="0">
                          <a:solidFill>
                            <a:srgbClr val="0065A4"/>
                          </a:solidFill>
                          <a:effectLst/>
                          <a:latin typeface="Arial"/>
                          <a:ea typeface="Arial"/>
                          <a:cs typeface="Times New Roman"/>
                        </a:rPr>
                        <a:t>c</a:t>
                      </a:r>
                      <a:r>
                        <a:rPr lang="en-US" sz="1400" b="1" dirty="0">
                          <a:solidFill>
                            <a:srgbClr val="0065A4"/>
                          </a:solidFill>
                          <a:effectLst/>
                          <a:latin typeface="Arial"/>
                          <a:ea typeface="Arial"/>
                          <a:cs typeface="Times New Roman"/>
                        </a:rPr>
                        <a:t>k</a:t>
                      </a:r>
                      <a:r>
                        <a:rPr lang="en-US" sz="1400" b="1" spc="20" dirty="0">
                          <a:solidFill>
                            <a:srgbClr val="0065A4"/>
                          </a:solidFill>
                          <a:effectLst/>
                          <a:latin typeface="Arial"/>
                          <a:ea typeface="Arial"/>
                          <a:cs typeface="Times New Roman"/>
                        </a:rPr>
                        <a:t>e</a:t>
                      </a:r>
                      <a:r>
                        <a:rPr lang="en-US" sz="1400" b="1" dirty="0">
                          <a:solidFill>
                            <a:srgbClr val="0065A4"/>
                          </a:solidFill>
                          <a:effectLst/>
                          <a:latin typeface="Arial"/>
                          <a:ea typeface="Arial"/>
                          <a:cs typeface="Times New Roman"/>
                        </a:rPr>
                        <a:t>t</a:t>
                      </a:r>
                      <a:r>
                        <a:rPr lang="en-US" sz="1400" b="1" spc="15" dirty="0">
                          <a:solidFill>
                            <a:srgbClr val="0065A4"/>
                          </a:solidFill>
                          <a:effectLst/>
                          <a:latin typeface="Arial"/>
                          <a:ea typeface="Arial"/>
                          <a:cs typeface="Times New Roman"/>
                        </a:rPr>
                        <a:t> </a:t>
                      </a:r>
                      <a:r>
                        <a:rPr lang="en-US" sz="1400" b="1" spc="20" dirty="0">
                          <a:solidFill>
                            <a:srgbClr val="0065A4"/>
                          </a:solidFill>
                          <a:effectLst/>
                          <a:latin typeface="Arial"/>
                          <a:ea typeface="Arial"/>
                          <a:cs typeface="Times New Roman"/>
                        </a:rPr>
                        <a:t>c</a:t>
                      </a:r>
                      <a:r>
                        <a:rPr lang="en-US" sz="1400" b="1" spc="15" dirty="0">
                          <a:solidFill>
                            <a:srgbClr val="0065A4"/>
                          </a:solidFill>
                          <a:effectLst/>
                          <a:latin typeface="Arial"/>
                          <a:ea typeface="Arial"/>
                          <a:cs typeface="Times New Roman"/>
                        </a:rPr>
                        <a:t>o</a:t>
                      </a:r>
                      <a:r>
                        <a:rPr lang="en-US" sz="1400" b="1" spc="25" dirty="0">
                          <a:solidFill>
                            <a:srgbClr val="0065A4"/>
                          </a:solidFill>
                          <a:effectLst/>
                          <a:latin typeface="Arial"/>
                          <a:ea typeface="Arial"/>
                          <a:cs typeface="Times New Roman"/>
                        </a:rPr>
                        <a:t>s</a:t>
                      </a:r>
                      <a:r>
                        <a:rPr lang="en-US" sz="1400" b="1" spc="20" dirty="0">
                          <a:solidFill>
                            <a:srgbClr val="0065A4"/>
                          </a:solidFill>
                          <a:effectLst/>
                          <a:latin typeface="Arial"/>
                          <a:ea typeface="Arial"/>
                          <a:cs typeface="Times New Roman"/>
                        </a:rPr>
                        <a:t>t</a:t>
                      </a:r>
                      <a:r>
                        <a:rPr lang="en-US" sz="1400" b="1" dirty="0">
                          <a:solidFill>
                            <a:srgbClr val="0065A4"/>
                          </a:solidFill>
                          <a:effectLst/>
                          <a:latin typeface="Arial"/>
                          <a:ea typeface="Arial"/>
                          <a:cs typeface="Times New Roman"/>
                        </a:rPr>
                        <a:t>s</a:t>
                      </a:r>
                      <a:endParaRPr lang="en-US" sz="1400" dirty="0">
                        <a:effectLst/>
                        <a:latin typeface="Calibri"/>
                        <a:ea typeface="Calibri"/>
                        <a:cs typeface="Times New Roman"/>
                      </a:endParaRPr>
                    </a:p>
                  </a:txBody>
                  <a:tcPr marL="0" marR="0" marT="0" marB="0">
                    <a:lnL>
                      <a:noFill/>
                    </a:lnL>
                    <a:lnR w="12700" cap="flat" cmpd="sng" algn="ctr">
                      <a:solidFill>
                        <a:srgbClr val="7E8083"/>
                      </a:solidFill>
                      <a:prstDash val="dot"/>
                      <a:round/>
                      <a:headEnd type="none" w="med" len="med"/>
                      <a:tailEnd type="none" w="med" len="med"/>
                    </a:lnR>
                    <a:lnT w="12700" cap="flat" cmpd="sng" algn="ctr">
                      <a:solidFill>
                        <a:srgbClr val="231F20"/>
                      </a:solidFill>
                      <a:prstDash val="dot"/>
                      <a:round/>
                      <a:headEnd type="none" w="med" len="med"/>
                      <a:tailEnd type="none" w="med" len="med"/>
                    </a:lnT>
                    <a:lnB>
                      <a:noFill/>
                    </a:lnB>
                  </a:tcPr>
                </a:tc>
                <a:tc>
                  <a:txBody>
                    <a:bodyPr/>
                    <a:lstStyle/>
                    <a:p>
                      <a:pPr marL="0" marR="0">
                        <a:lnSpc>
                          <a:spcPts val="700"/>
                        </a:lnSpc>
                        <a:spcBef>
                          <a:spcPts val="35"/>
                        </a:spcBef>
                        <a:spcAft>
                          <a:spcPts val="0"/>
                        </a:spcAft>
                      </a:pPr>
                      <a:r>
                        <a:rPr lang="en-US" sz="1400" dirty="0">
                          <a:effectLst/>
                          <a:latin typeface="Calibri"/>
                          <a:ea typeface="Calibri"/>
                          <a:cs typeface="Times New Roman"/>
                        </a:rPr>
                        <a:t> </a:t>
                      </a:r>
                    </a:p>
                    <a:p>
                      <a:pPr marL="107950" marR="229235">
                        <a:lnSpc>
                          <a:spcPct val="111000"/>
                        </a:lnSpc>
                        <a:spcBef>
                          <a:spcPts val="0"/>
                        </a:spcBef>
                        <a:spcAft>
                          <a:spcPts val="0"/>
                        </a:spcAft>
                      </a:pPr>
                      <a:r>
                        <a:rPr lang="en-US" sz="1400" spc="10" dirty="0">
                          <a:solidFill>
                            <a:srgbClr val="231F20"/>
                          </a:solidFill>
                          <a:effectLst/>
                          <a:latin typeface="Arial"/>
                          <a:ea typeface="Arial"/>
                          <a:cs typeface="Times New Roman"/>
                        </a:rPr>
                        <a:t>A</a:t>
                      </a:r>
                      <a:r>
                        <a:rPr lang="en-US" sz="1400" spc="40" dirty="0">
                          <a:solidFill>
                            <a:srgbClr val="231F20"/>
                          </a:solidFill>
                          <a:effectLst/>
                          <a:latin typeface="Arial"/>
                          <a:ea typeface="Arial"/>
                          <a:cs typeface="Times New Roman"/>
                        </a:rPr>
                        <a:t>f</a:t>
                      </a:r>
                      <a:r>
                        <a:rPr lang="en-US" sz="1400" spc="10" dirty="0">
                          <a:solidFill>
                            <a:srgbClr val="231F20"/>
                          </a:solidFill>
                          <a:effectLst/>
                          <a:latin typeface="Arial"/>
                          <a:ea typeface="Arial"/>
                          <a:cs typeface="Times New Roman"/>
                        </a:rPr>
                        <a:t>te</a:t>
                      </a:r>
                      <a:r>
                        <a:rPr lang="en-US" sz="1400" dirty="0">
                          <a:solidFill>
                            <a:srgbClr val="231F20"/>
                          </a:solidFill>
                          <a:effectLst/>
                          <a:latin typeface="Arial"/>
                          <a:ea typeface="Arial"/>
                          <a:cs typeface="Times New Roman"/>
                        </a:rPr>
                        <a:t>r</a:t>
                      </a:r>
                      <a:r>
                        <a:rPr lang="en-US" sz="1400" spc="165" dirty="0">
                          <a:solidFill>
                            <a:srgbClr val="231F20"/>
                          </a:solidFill>
                          <a:effectLst/>
                          <a:latin typeface="Arial"/>
                          <a:ea typeface="Arial"/>
                          <a:cs typeface="Times New Roman"/>
                        </a:rPr>
                        <a:t> </a:t>
                      </a:r>
                      <a:r>
                        <a:rPr lang="en-US" sz="1400" spc="10" dirty="0">
                          <a:solidFill>
                            <a:srgbClr val="231F20"/>
                          </a:solidFill>
                          <a:effectLst/>
                          <a:latin typeface="Arial"/>
                          <a:ea typeface="Arial"/>
                          <a:cs typeface="Times New Roman"/>
                        </a:rPr>
                        <a:t>th</a:t>
                      </a:r>
                      <a:r>
                        <a:rPr lang="en-US" sz="1400" dirty="0">
                          <a:solidFill>
                            <a:srgbClr val="231F20"/>
                          </a:solidFill>
                          <a:effectLst/>
                          <a:latin typeface="Arial"/>
                          <a:ea typeface="Arial"/>
                          <a:cs typeface="Times New Roman"/>
                        </a:rPr>
                        <a:t>e</a:t>
                      </a:r>
                      <a:r>
                        <a:rPr lang="en-US" sz="1400" spc="85" dirty="0">
                          <a:solidFill>
                            <a:srgbClr val="231F20"/>
                          </a:solidFill>
                          <a:effectLst/>
                          <a:latin typeface="Arial"/>
                          <a:ea typeface="Arial"/>
                          <a:cs typeface="Times New Roman"/>
                        </a:rPr>
                        <a:t> </a:t>
                      </a:r>
                      <a:r>
                        <a:rPr lang="en-US" sz="1400" spc="15" dirty="0">
                          <a:solidFill>
                            <a:srgbClr val="231F20"/>
                          </a:solidFill>
                          <a:effectLst/>
                          <a:latin typeface="Arial"/>
                          <a:ea typeface="Arial"/>
                          <a:cs typeface="Times New Roman"/>
                        </a:rPr>
                        <a:t>p</a:t>
                      </a:r>
                      <a:r>
                        <a:rPr lang="en-US" sz="1400" spc="10" dirty="0">
                          <a:solidFill>
                            <a:srgbClr val="231F20"/>
                          </a:solidFill>
                          <a:effectLst/>
                          <a:latin typeface="Arial"/>
                          <a:ea typeface="Arial"/>
                          <a:cs typeface="Times New Roman"/>
                        </a:rPr>
                        <a:t>la</a:t>
                      </a:r>
                      <a:r>
                        <a:rPr lang="en-US" sz="1400" spc="25" dirty="0">
                          <a:solidFill>
                            <a:srgbClr val="231F20"/>
                          </a:solidFill>
                          <a:effectLst/>
                          <a:latin typeface="Arial"/>
                          <a:ea typeface="Arial"/>
                          <a:cs typeface="Times New Roman"/>
                        </a:rPr>
                        <a:t>n</a:t>
                      </a:r>
                      <a:r>
                        <a:rPr lang="en-US" sz="1400" spc="15" dirty="0">
                          <a:solidFill>
                            <a:srgbClr val="231F20"/>
                          </a:solidFill>
                          <a:effectLst/>
                          <a:latin typeface="Arial"/>
                          <a:ea typeface="Arial"/>
                          <a:cs typeface="Times New Roman"/>
                        </a:rPr>
                        <a:t>-</a:t>
                      </a:r>
                      <a:r>
                        <a:rPr lang="en-US" sz="1400" spc="5" dirty="0">
                          <a:solidFill>
                            <a:srgbClr val="231F20"/>
                          </a:solidFill>
                          <a:effectLst/>
                          <a:latin typeface="Arial"/>
                          <a:ea typeface="Arial"/>
                          <a:cs typeface="Times New Roman"/>
                        </a:rPr>
                        <a:t>y</a:t>
                      </a:r>
                      <a:r>
                        <a:rPr lang="en-US" sz="1400" spc="15" dirty="0">
                          <a:solidFill>
                            <a:srgbClr val="231F20"/>
                          </a:solidFill>
                          <a:effectLst/>
                          <a:latin typeface="Arial"/>
                          <a:ea typeface="Arial"/>
                          <a:cs typeface="Times New Roman"/>
                        </a:rPr>
                        <a:t>e</a:t>
                      </a:r>
                      <a:r>
                        <a:rPr lang="en-US" sz="1400" spc="5" dirty="0">
                          <a:solidFill>
                            <a:srgbClr val="231F20"/>
                          </a:solidFill>
                          <a:effectLst/>
                          <a:latin typeface="Arial"/>
                          <a:ea typeface="Arial"/>
                          <a:cs typeface="Times New Roman"/>
                        </a:rPr>
                        <a:t>a</a:t>
                      </a:r>
                      <a:r>
                        <a:rPr lang="en-US" sz="1400" dirty="0">
                          <a:solidFill>
                            <a:srgbClr val="231F20"/>
                          </a:solidFill>
                          <a:effectLst/>
                          <a:latin typeface="Arial"/>
                          <a:ea typeface="Arial"/>
                          <a:cs typeface="Times New Roman"/>
                        </a:rPr>
                        <a:t>r </a:t>
                      </a:r>
                      <a:r>
                        <a:rPr lang="en-US" sz="1400" spc="15" dirty="0">
                          <a:solidFill>
                            <a:srgbClr val="231F20"/>
                          </a:solidFill>
                          <a:effectLst/>
                          <a:latin typeface="Arial"/>
                          <a:ea typeface="Arial"/>
                          <a:cs typeface="Times New Roman"/>
                        </a:rPr>
                        <a:t>d</a:t>
                      </a:r>
                      <a:r>
                        <a:rPr lang="en-US" sz="1400" spc="20" dirty="0">
                          <a:solidFill>
                            <a:srgbClr val="231F20"/>
                          </a:solidFill>
                          <a:effectLst/>
                          <a:latin typeface="Arial"/>
                          <a:ea typeface="Arial"/>
                          <a:cs typeface="Times New Roman"/>
                        </a:rPr>
                        <a:t>e</a:t>
                      </a:r>
                      <a:r>
                        <a:rPr lang="en-US" sz="1400" spc="10" dirty="0">
                          <a:solidFill>
                            <a:srgbClr val="231F20"/>
                          </a:solidFill>
                          <a:effectLst/>
                          <a:latin typeface="Arial"/>
                          <a:ea typeface="Arial"/>
                          <a:cs typeface="Times New Roman"/>
                        </a:rPr>
                        <a:t>d</a:t>
                      </a:r>
                      <a:r>
                        <a:rPr lang="en-US" sz="1400" spc="15" dirty="0">
                          <a:solidFill>
                            <a:srgbClr val="231F20"/>
                          </a:solidFill>
                          <a:effectLst/>
                          <a:latin typeface="Arial"/>
                          <a:ea typeface="Arial"/>
                          <a:cs typeface="Times New Roman"/>
                        </a:rPr>
                        <a:t>u</a:t>
                      </a:r>
                      <a:r>
                        <a:rPr lang="en-US" sz="1400" spc="30" dirty="0">
                          <a:solidFill>
                            <a:srgbClr val="231F20"/>
                          </a:solidFill>
                          <a:effectLst/>
                          <a:latin typeface="Arial"/>
                          <a:ea typeface="Arial"/>
                          <a:cs typeface="Times New Roman"/>
                        </a:rPr>
                        <a:t>c</a:t>
                      </a:r>
                      <a:r>
                        <a:rPr lang="en-US" sz="1400" spc="10" dirty="0">
                          <a:solidFill>
                            <a:srgbClr val="231F20"/>
                          </a:solidFill>
                          <a:effectLst/>
                          <a:latin typeface="Arial"/>
                          <a:ea typeface="Arial"/>
                          <a:cs typeface="Times New Roman"/>
                        </a:rPr>
                        <a:t>t</a:t>
                      </a:r>
                      <a:r>
                        <a:rPr lang="en-US" sz="1400" spc="5" dirty="0">
                          <a:solidFill>
                            <a:srgbClr val="231F20"/>
                          </a:solidFill>
                          <a:effectLst/>
                          <a:latin typeface="Arial"/>
                          <a:ea typeface="Arial"/>
                          <a:cs typeface="Times New Roman"/>
                        </a:rPr>
                        <a:t>i</a:t>
                      </a:r>
                      <a:r>
                        <a:rPr lang="en-US" sz="1400" spc="15" dirty="0">
                          <a:solidFill>
                            <a:srgbClr val="231F20"/>
                          </a:solidFill>
                          <a:effectLst/>
                          <a:latin typeface="Arial"/>
                          <a:ea typeface="Arial"/>
                          <a:cs typeface="Times New Roman"/>
                        </a:rPr>
                        <a:t>b</a:t>
                      </a:r>
                      <a:r>
                        <a:rPr lang="en-US" sz="1400" spc="10" dirty="0">
                          <a:solidFill>
                            <a:srgbClr val="231F20"/>
                          </a:solidFill>
                          <a:effectLst/>
                          <a:latin typeface="Arial"/>
                          <a:ea typeface="Arial"/>
                          <a:cs typeface="Times New Roman"/>
                        </a:rPr>
                        <a:t>l</a:t>
                      </a:r>
                      <a:r>
                        <a:rPr lang="en-US" sz="1400" dirty="0">
                          <a:solidFill>
                            <a:srgbClr val="231F20"/>
                          </a:solidFill>
                          <a:effectLst/>
                          <a:latin typeface="Arial"/>
                          <a:ea typeface="Arial"/>
                          <a:cs typeface="Times New Roman"/>
                        </a:rPr>
                        <a:t>e</a:t>
                      </a:r>
                      <a:r>
                        <a:rPr lang="en-US" sz="1400" spc="25" dirty="0">
                          <a:solidFill>
                            <a:srgbClr val="231F20"/>
                          </a:solidFill>
                          <a:effectLst/>
                          <a:latin typeface="Arial"/>
                          <a:ea typeface="Arial"/>
                          <a:cs typeface="Times New Roman"/>
                        </a:rPr>
                        <a:t> </a:t>
                      </a:r>
                      <a:r>
                        <a:rPr lang="en-US" sz="1400" spc="10" dirty="0">
                          <a:solidFill>
                            <a:srgbClr val="231F20"/>
                          </a:solidFill>
                          <a:effectLst/>
                          <a:latin typeface="Arial"/>
                          <a:ea typeface="Arial"/>
                          <a:cs typeface="Times New Roman"/>
                        </a:rPr>
                        <a:t>i</a:t>
                      </a:r>
                      <a:r>
                        <a:rPr lang="en-US" sz="1400" dirty="0">
                          <a:solidFill>
                            <a:srgbClr val="231F20"/>
                          </a:solidFill>
                          <a:effectLst/>
                          <a:latin typeface="Arial"/>
                          <a:ea typeface="Arial"/>
                          <a:cs typeface="Times New Roman"/>
                        </a:rPr>
                        <a:t>s</a:t>
                      </a:r>
                      <a:r>
                        <a:rPr lang="en-US" sz="1400" spc="55" dirty="0">
                          <a:solidFill>
                            <a:srgbClr val="231F20"/>
                          </a:solidFill>
                          <a:effectLst/>
                          <a:latin typeface="Arial"/>
                          <a:ea typeface="Arial"/>
                          <a:cs typeface="Times New Roman"/>
                        </a:rPr>
                        <a:t> </a:t>
                      </a:r>
                      <a:r>
                        <a:rPr lang="en-US" sz="1400" spc="10" dirty="0">
                          <a:solidFill>
                            <a:srgbClr val="231F20"/>
                          </a:solidFill>
                          <a:effectLst/>
                          <a:latin typeface="Arial"/>
                          <a:ea typeface="Arial"/>
                          <a:cs typeface="Times New Roman"/>
                        </a:rPr>
                        <a:t>m</a:t>
                      </a:r>
                      <a:r>
                        <a:rPr lang="en-US" sz="1400" spc="20" dirty="0">
                          <a:solidFill>
                            <a:srgbClr val="231F20"/>
                          </a:solidFill>
                          <a:effectLst/>
                          <a:latin typeface="Arial"/>
                          <a:ea typeface="Arial"/>
                          <a:cs typeface="Times New Roman"/>
                        </a:rPr>
                        <a:t>e</a:t>
                      </a:r>
                      <a:r>
                        <a:rPr lang="en-US" sz="1400" spc="15" dirty="0">
                          <a:solidFill>
                            <a:srgbClr val="231F20"/>
                          </a:solidFill>
                          <a:effectLst/>
                          <a:latin typeface="Arial"/>
                          <a:ea typeface="Arial"/>
                          <a:cs typeface="Times New Roman"/>
                        </a:rPr>
                        <a:t>t</a:t>
                      </a:r>
                      <a:r>
                        <a:rPr lang="en-US" sz="1400" dirty="0">
                          <a:solidFill>
                            <a:srgbClr val="231F20"/>
                          </a:solidFill>
                          <a:effectLst/>
                          <a:latin typeface="Arial"/>
                          <a:ea typeface="Arial"/>
                          <a:cs typeface="Times New Roman"/>
                        </a:rPr>
                        <a:t>,</a:t>
                      </a:r>
                      <a:r>
                        <a:rPr lang="en-US" sz="1400" spc="130" dirty="0">
                          <a:solidFill>
                            <a:srgbClr val="231F20"/>
                          </a:solidFill>
                          <a:effectLst/>
                          <a:latin typeface="Arial"/>
                          <a:ea typeface="Arial"/>
                          <a:cs typeface="Times New Roman"/>
                        </a:rPr>
                        <a:t> </a:t>
                      </a:r>
                      <a:r>
                        <a:rPr lang="en-US" sz="1400" spc="15" dirty="0">
                          <a:solidFill>
                            <a:srgbClr val="231F20"/>
                          </a:solidFill>
                          <a:effectLst/>
                          <a:latin typeface="Arial"/>
                          <a:ea typeface="Arial"/>
                          <a:cs typeface="Times New Roman"/>
                        </a:rPr>
                        <a:t>p</a:t>
                      </a:r>
                      <a:r>
                        <a:rPr lang="en-US" sz="1400" spc="10" dirty="0">
                          <a:solidFill>
                            <a:srgbClr val="231F20"/>
                          </a:solidFill>
                          <a:effectLst/>
                          <a:latin typeface="Arial"/>
                          <a:ea typeface="Arial"/>
                          <a:cs typeface="Times New Roman"/>
                        </a:rPr>
                        <a:t>a</a:t>
                      </a:r>
                      <a:r>
                        <a:rPr lang="en-US" sz="1400" dirty="0">
                          <a:solidFill>
                            <a:srgbClr val="231F20"/>
                          </a:solidFill>
                          <a:effectLst/>
                          <a:latin typeface="Arial"/>
                          <a:ea typeface="Arial"/>
                          <a:cs typeface="Times New Roman"/>
                        </a:rPr>
                        <a:t>y a</a:t>
                      </a:r>
                      <a:r>
                        <a:rPr lang="en-US" sz="1400" spc="15" dirty="0">
                          <a:solidFill>
                            <a:srgbClr val="231F20"/>
                          </a:solidFill>
                          <a:effectLst/>
                          <a:latin typeface="Arial"/>
                          <a:ea typeface="Arial"/>
                          <a:cs typeface="Times New Roman"/>
                        </a:rPr>
                        <a:t> </a:t>
                      </a:r>
                      <a:r>
                        <a:rPr lang="en-US" sz="1400" spc="20" dirty="0">
                          <a:solidFill>
                            <a:srgbClr val="231F20"/>
                          </a:solidFill>
                          <a:effectLst/>
                          <a:latin typeface="Arial"/>
                          <a:ea typeface="Arial"/>
                          <a:cs typeface="Times New Roman"/>
                        </a:rPr>
                        <a:t>p</a:t>
                      </a:r>
                      <a:r>
                        <a:rPr lang="en-US" sz="1400" spc="10" dirty="0">
                          <a:solidFill>
                            <a:srgbClr val="231F20"/>
                          </a:solidFill>
                          <a:effectLst/>
                          <a:latin typeface="Arial"/>
                          <a:ea typeface="Arial"/>
                          <a:cs typeface="Times New Roman"/>
                        </a:rPr>
                        <a:t>e</a:t>
                      </a:r>
                      <a:r>
                        <a:rPr lang="en-US" sz="1400" spc="15" dirty="0">
                          <a:solidFill>
                            <a:srgbClr val="231F20"/>
                          </a:solidFill>
                          <a:effectLst/>
                          <a:latin typeface="Arial"/>
                          <a:ea typeface="Arial"/>
                          <a:cs typeface="Times New Roman"/>
                        </a:rPr>
                        <a:t>r</a:t>
                      </a:r>
                      <a:r>
                        <a:rPr lang="en-US" sz="1400" spc="20" dirty="0">
                          <a:solidFill>
                            <a:srgbClr val="231F20"/>
                          </a:solidFill>
                          <a:effectLst/>
                          <a:latin typeface="Arial"/>
                          <a:ea typeface="Arial"/>
                          <a:cs typeface="Times New Roman"/>
                        </a:rPr>
                        <a:t>c</a:t>
                      </a:r>
                      <a:r>
                        <a:rPr lang="en-US" sz="1400" spc="15" dirty="0">
                          <a:solidFill>
                            <a:srgbClr val="231F20"/>
                          </a:solidFill>
                          <a:effectLst/>
                          <a:latin typeface="Arial"/>
                          <a:ea typeface="Arial"/>
                          <a:cs typeface="Times New Roman"/>
                        </a:rPr>
                        <a:t>en</a:t>
                      </a:r>
                      <a:r>
                        <a:rPr lang="en-US" sz="1400" spc="20" dirty="0">
                          <a:solidFill>
                            <a:srgbClr val="231F20"/>
                          </a:solidFill>
                          <a:effectLst/>
                          <a:latin typeface="Arial"/>
                          <a:ea typeface="Arial"/>
                          <a:cs typeface="Times New Roman"/>
                        </a:rPr>
                        <a:t>t</a:t>
                      </a:r>
                      <a:r>
                        <a:rPr lang="en-US" sz="1400" spc="10" dirty="0">
                          <a:solidFill>
                            <a:srgbClr val="231F20"/>
                          </a:solidFill>
                          <a:effectLst/>
                          <a:latin typeface="Arial"/>
                          <a:ea typeface="Arial"/>
                          <a:cs typeface="Times New Roman"/>
                        </a:rPr>
                        <a:t>ag</a:t>
                      </a:r>
                      <a:r>
                        <a:rPr lang="en-US" sz="1400" dirty="0">
                          <a:solidFill>
                            <a:srgbClr val="231F20"/>
                          </a:solidFill>
                          <a:effectLst/>
                          <a:latin typeface="Arial"/>
                          <a:ea typeface="Arial"/>
                          <a:cs typeface="Times New Roman"/>
                        </a:rPr>
                        <a:t>e</a:t>
                      </a:r>
                      <a:r>
                        <a:rPr lang="en-US" sz="1400" spc="195" dirty="0">
                          <a:solidFill>
                            <a:srgbClr val="231F20"/>
                          </a:solidFill>
                          <a:effectLst/>
                          <a:latin typeface="Arial"/>
                          <a:ea typeface="Arial"/>
                          <a:cs typeface="Times New Roman"/>
                        </a:rPr>
                        <a:t> </a:t>
                      </a:r>
                      <a:r>
                        <a:rPr lang="en-US" sz="1400" spc="10" dirty="0">
                          <a:solidFill>
                            <a:srgbClr val="231F20"/>
                          </a:solidFill>
                          <a:effectLst/>
                          <a:latin typeface="Arial"/>
                          <a:ea typeface="Arial"/>
                          <a:cs typeface="Times New Roman"/>
                        </a:rPr>
                        <a:t>o</a:t>
                      </a:r>
                      <a:r>
                        <a:rPr lang="en-US" sz="1400" dirty="0">
                          <a:solidFill>
                            <a:srgbClr val="231F20"/>
                          </a:solidFill>
                          <a:effectLst/>
                          <a:latin typeface="Arial"/>
                          <a:ea typeface="Arial"/>
                          <a:cs typeface="Times New Roman"/>
                        </a:rPr>
                        <a:t>f</a:t>
                      </a:r>
                      <a:r>
                        <a:rPr lang="en-US" sz="1400" spc="85" dirty="0">
                          <a:solidFill>
                            <a:srgbClr val="231F20"/>
                          </a:solidFill>
                          <a:effectLst/>
                          <a:latin typeface="Arial"/>
                          <a:ea typeface="Arial"/>
                          <a:cs typeface="Times New Roman"/>
                        </a:rPr>
                        <a:t> </a:t>
                      </a:r>
                      <a:r>
                        <a:rPr lang="en-US" sz="1400" spc="20" dirty="0">
                          <a:solidFill>
                            <a:srgbClr val="231F20"/>
                          </a:solidFill>
                          <a:effectLst/>
                          <a:latin typeface="Arial"/>
                          <a:ea typeface="Arial"/>
                          <a:cs typeface="Times New Roman"/>
                        </a:rPr>
                        <a:t>c</a:t>
                      </a:r>
                      <a:r>
                        <a:rPr lang="en-US" sz="1400" spc="15" dirty="0">
                          <a:solidFill>
                            <a:srgbClr val="231F20"/>
                          </a:solidFill>
                          <a:effectLst/>
                          <a:latin typeface="Arial"/>
                          <a:ea typeface="Arial"/>
                          <a:cs typeface="Times New Roman"/>
                        </a:rPr>
                        <a:t>o</a:t>
                      </a:r>
                      <a:r>
                        <a:rPr lang="en-US" sz="1400" spc="25" dirty="0">
                          <a:solidFill>
                            <a:srgbClr val="231F20"/>
                          </a:solidFill>
                          <a:effectLst/>
                          <a:latin typeface="Arial"/>
                          <a:ea typeface="Arial"/>
                          <a:cs typeface="Times New Roman"/>
                        </a:rPr>
                        <a:t>s</a:t>
                      </a:r>
                      <a:r>
                        <a:rPr lang="en-US" sz="1400" spc="20" dirty="0">
                          <a:solidFill>
                            <a:srgbClr val="231F20"/>
                          </a:solidFill>
                          <a:effectLst/>
                          <a:latin typeface="Arial"/>
                          <a:ea typeface="Arial"/>
                          <a:cs typeface="Times New Roman"/>
                        </a:rPr>
                        <a:t>t</a:t>
                      </a:r>
                      <a:r>
                        <a:rPr lang="en-US" sz="1400" dirty="0">
                          <a:solidFill>
                            <a:srgbClr val="231F20"/>
                          </a:solidFill>
                          <a:effectLst/>
                          <a:latin typeface="Arial"/>
                          <a:ea typeface="Arial"/>
                          <a:cs typeface="Times New Roman"/>
                        </a:rPr>
                        <a:t>s</a:t>
                      </a:r>
                      <a:endParaRPr lang="en-US" sz="1400" dirty="0">
                        <a:effectLst/>
                        <a:latin typeface="Calibri"/>
                        <a:ea typeface="Calibri"/>
                        <a:cs typeface="Times New Roman"/>
                      </a:endParaRPr>
                    </a:p>
                    <a:p>
                      <a:pPr marL="107950" marR="171450">
                        <a:lnSpc>
                          <a:spcPct val="111000"/>
                        </a:lnSpc>
                        <a:spcBef>
                          <a:spcPts val="0"/>
                        </a:spcBef>
                        <a:spcAft>
                          <a:spcPts val="0"/>
                        </a:spcAft>
                      </a:pPr>
                      <a:r>
                        <a:rPr lang="en-US" sz="1400" spc="15" dirty="0">
                          <a:solidFill>
                            <a:srgbClr val="231F20"/>
                          </a:solidFill>
                          <a:effectLst/>
                          <a:latin typeface="Arial"/>
                          <a:ea typeface="Arial"/>
                          <a:cs typeface="Times New Roman"/>
                        </a:rPr>
                        <a:t>f</a:t>
                      </a:r>
                      <a:r>
                        <a:rPr lang="en-US" sz="1400" spc="5" dirty="0">
                          <a:solidFill>
                            <a:srgbClr val="231F20"/>
                          </a:solidFill>
                          <a:effectLst/>
                          <a:latin typeface="Arial"/>
                          <a:ea typeface="Arial"/>
                          <a:cs typeface="Times New Roman"/>
                        </a:rPr>
                        <a:t>o</a:t>
                      </a:r>
                      <a:r>
                        <a:rPr lang="en-US" sz="1400" dirty="0">
                          <a:solidFill>
                            <a:srgbClr val="231F20"/>
                          </a:solidFill>
                          <a:effectLst/>
                          <a:latin typeface="Arial"/>
                          <a:ea typeface="Arial"/>
                          <a:cs typeface="Times New Roman"/>
                        </a:rPr>
                        <a:t>r</a:t>
                      </a:r>
                      <a:r>
                        <a:rPr lang="en-US" sz="1400" spc="125" dirty="0">
                          <a:solidFill>
                            <a:srgbClr val="231F20"/>
                          </a:solidFill>
                          <a:effectLst/>
                          <a:latin typeface="Arial"/>
                          <a:ea typeface="Arial"/>
                          <a:cs typeface="Times New Roman"/>
                        </a:rPr>
                        <a:t> </a:t>
                      </a:r>
                      <a:r>
                        <a:rPr lang="en-US" sz="1400" spc="20" dirty="0" smtClean="0">
                          <a:solidFill>
                            <a:srgbClr val="231F20"/>
                          </a:solidFill>
                          <a:effectLst/>
                          <a:latin typeface="Arial"/>
                          <a:ea typeface="Arial"/>
                          <a:cs typeface="Times New Roman"/>
                        </a:rPr>
                        <a:t>c</a:t>
                      </a:r>
                      <a:r>
                        <a:rPr lang="en-US" sz="1400" spc="5" dirty="0" smtClean="0">
                          <a:solidFill>
                            <a:srgbClr val="231F20"/>
                          </a:solidFill>
                          <a:effectLst/>
                          <a:latin typeface="Arial"/>
                          <a:ea typeface="Arial"/>
                          <a:cs typeface="Times New Roman"/>
                        </a:rPr>
                        <a:t>ov</a:t>
                      </a:r>
                      <a:r>
                        <a:rPr lang="en-US" sz="1400" spc="10" dirty="0" smtClean="0">
                          <a:solidFill>
                            <a:srgbClr val="231F20"/>
                          </a:solidFill>
                          <a:effectLst/>
                          <a:latin typeface="Arial"/>
                          <a:ea typeface="Arial"/>
                          <a:cs typeface="Times New Roman"/>
                        </a:rPr>
                        <a:t>e</a:t>
                      </a:r>
                      <a:r>
                        <a:rPr lang="en-US" sz="1400" spc="15" dirty="0" smtClean="0">
                          <a:solidFill>
                            <a:srgbClr val="231F20"/>
                          </a:solidFill>
                          <a:effectLst/>
                          <a:latin typeface="Arial"/>
                          <a:ea typeface="Arial"/>
                          <a:cs typeface="Times New Roman"/>
                        </a:rPr>
                        <a:t>r</a:t>
                      </a:r>
                      <a:r>
                        <a:rPr lang="en-US" sz="1400" spc="20" dirty="0" smtClean="0">
                          <a:solidFill>
                            <a:srgbClr val="231F20"/>
                          </a:solidFill>
                          <a:effectLst/>
                          <a:latin typeface="Arial"/>
                          <a:ea typeface="Arial"/>
                          <a:cs typeface="Times New Roman"/>
                        </a:rPr>
                        <a:t>e</a:t>
                      </a:r>
                      <a:r>
                        <a:rPr lang="en-US" sz="1400" dirty="0" smtClean="0">
                          <a:solidFill>
                            <a:srgbClr val="231F20"/>
                          </a:solidFill>
                          <a:effectLst/>
                          <a:latin typeface="Arial"/>
                          <a:ea typeface="Arial"/>
                          <a:cs typeface="Times New Roman"/>
                        </a:rPr>
                        <a:t>d in-network</a:t>
                      </a:r>
                      <a:r>
                        <a:rPr lang="en-US" sz="1400" spc="160" dirty="0" smtClean="0">
                          <a:solidFill>
                            <a:srgbClr val="231F20"/>
                          </a:solidFill>
                          <a:effectLst/>
                          <a:latin typeface="Arial"/>
                          <a:ea typeface="Arial"/>
                          <a:cs typeface="Times New Roman"/>
                        </a:rPr>
                        <a:t> </a:t>
                      </a:r>
                      <a:r>
                        <a:rPr lang="en-US" sz="1400" spc="15" dirty="0">
                          <a:solidFill>
                            <a:srgbClr val="231F20"/>
                          </a:solidFill>
                          <a:effectLst/>
                          <a:latin typeface="Arial"/>
                          <a:ea typeface="Arial"/>
                          <a:cs typeface="Times New Roman"/>
                        </a:rPr>
                        <a:t>s</a:t>
                      </a:r>
                      <a:r>
                        <a:rPr lang="en-US" sz="1400" spc="10" dirty="0">
                          <a:solidFill>
                            <a:srgbClr val="231F20"/>
                          </a:solidFill>
                          <a:effectLst/>
                          <a:latin typeface="Arial"/>
                          <a:ea typeface="Arial"/>
                          <a:cs typeface="Times New Roman"/>
                        </a:rPr>
                        <a:t>e</a:t>
                      </a:r>
                      <a:r>
                        <a:rPr lang="en-US" sz="1400" spc="40" dirty="0">
                          <a:solidFill>
                            <a:srgbClr val="231F20"/>
                          </a:solidFill>
                          <a:effectLst/>
                          <a:latin typeface="Arial"/>
                          <a:ea typeface="Arial"/>
                          <a:cs typeface="Times New Roman"/>
                        </a:rPr>
                        <a:t>r</a:t>
                      </a:r>
                      <a:r>
                        <a:rPr lang="en-US" sz="1400" spc="15" dirty="0">
                          <a:solidFill>
                            <a:srgbClr val="231F20"/>
                          </a:solidFill>
                          <a:effectLst/>
                          <a:latin typeface="Arial"/>
                          <a:ea typeface="Arial"/>
                          <a:cs typeface="Times New Roman"/>
                        </a:rPr>
                        <a:t>v</a:t>
                      </a:r>
                      <a:r>
                        <a:rPr lang="en-US" sz="1400" spc="10" dirty="0">
                          <a:solidFill>
                            <a:srgbClr val="231F20"/>
                          </a:solidFill>
                          <a:effectLst/>
                          <a:latin typeface="Arial"/>
                          <a:ea typeface="Arial"/>
                          <a:cs typeface="Times New Roman"/>
                        </a:rPr>
                        <a:t>i</a:t>
                      </a:r>
                      <a:r>
                        <a:rPr lang="en-US" sz="1400" spc="20" dirty="0">
                          <a:solidFill>
                            <a:srgbClr val="231F20"/>
                          </a:solidFill>
                          <a:effectLst/>
                          <a:latin typeface="Arial"/>
                          <a:ea typeface="Arial"/>
                          <a:cs typeface="Times New Roman"/>
                        </a:rPr>
                        <a:t>ce</a:t>
                      </a:r>
                      <a:r>
                        <a:rPr lang="en-US" sz="1400" dirty="0">
                          <a:solidFill>
                            <a:srgbClr val="231F20"/>
                          </a:solidFill>
                          <a:effectLst/>
                          <a:latin typeface="Arial"/>
                          <a:ea typeface="Arial"/>
                          <a:cs typeface="Times New Roman"/>
                        </a:rPr>
                        <a:t>s</a:t>
                      </a:r>
                      <a:r>
                        <a:rPr lang="en-US" sz="1400" spc="130" dirty="0">
                          <a:solidFill>
                            <a:srgbClr val="231F20"/>
                          </a:solidFill>
                          <a:effectLst/>
                          <a:latin typeface="Arial"/>
                          <a:ea typeface="Arial"/>
                          <a:cs typeface="Times New Roman"/>
                        </a:rPr>
                        <a:t> </a:t>
                      </a:r>
                      <a:r>
                        <a:rPr lang="en-US" sz="1400" spc="5" dirty="0">
                          <a:solidFill>
                            <a:srgbClr val="231F20"/>
                          </a:solidFill>
                          <a:effectLst/>
                          <a:latin typeface="Arial"/>
                          <a:ea typeface="Arial"/>
                          <a:cs typeface="Times New Roman"/>
                        </a:rPr>
                        <a:t>u</a:t>
                      </a:r>
                      <a:r>
                        <a:rPr lang="en-US" sz="1400" dirty="0">
                          <a:solidFill>
                            <a:srgbClr val="231F20"/>
                          </a:solidFill>
                          <a:effectLst/>
                          <a:latin typeface="Arial"/>
                          <a:ea typeface="Arial"/>
                          <a:cs typeface="Times New Roman"/>
                        </a:rPr>
                        <a:t>p </a:t>
                      </a:r>
                      <a:r>
                        <a:rPr lang="en-US" sz="1400" spc="10" dirty="0">
                          <a:solidFill>
                            <a:srgbClr val="231F20"/>
                          </a:solidFill>
                          <a:effectLst/>
                          <a:latin typeface="Arial"/>
                          <a:ea typeface="Arial"/>
                          <a:cs typeface="Times New Roman"/>
                        </a:rPr>
                        <a:t>t</a:t>
                      </a:r>
                      <a:r>
                        <a:rPr lang="en-US" sz="1400" dirty="0">
                          <a:solidFill>
                            <a:srgbClr val="231F20"/>
                          </a:solidFill>
                          <a:effectLst/>
                          <a:latin typeface="Arial"/>
                          <a:ea typeface="Arial"/>
                          <a:cs typeface="Times New Roman"/>
                        </a:rPr>
                        <a:t>o</a:t>
                      </a:r>
                      <a:r>
                        <a:rPr lang="en-US" sz="1400" spc="85" dirty="0">
                          <a:solidFill>
                            <a:srgbClr val="231F20"/>
                          </a:solidFill>
                          <a:effectLst/>
                          <a:latin typeface="Arial"/>
                          <a:ea typeface="Arial"/>
                          <a:cs typeface="Times New Roman"/>
                        </a:rPr>
                        <a:t> </a:t>
                      </a:r>
                      <a:r>
                        <a:rPr lang="en-US" sz="1400" spc="15" dirty="0">
                          <a:solidFill>
                            <a:srgbClr val="231F20"/>
                          </a:solidFill>
                          <a:effectLst/>
                          <a:latin typeface="Arial"/>
                          <a:ea typeface="Arial"/>
                          <a:cs typeface="Times New Roman"/>
                        </a:rPr>
                        <a:t>p</a:t>
                      </a:r>
                      <a:r>
                        <a:rPr lang="en-US" sz="1400" spc="10" dirty="0">
                          <a:solidFill>
                            <a:srgbClr val="231F20"/>
                          </a:solidFill>
                          <a:effectLst/>
                          <a:latin typeface="Arial"/>
                          <a:ea typeface="Arial"/>
                          <a:cs typeface="Times New Roman"/>
                        </a:rPr>
                        <a:t>la</a:t>
                      </a:r>
                      <a:r>
                        <a:rPr lang="en-US" sz="1400" dirty="0">
                          <a:solidFill>
                            <a:srgbClr val="231F20"/>
                          </a:solidFill>
                          <a:effectLst/>
                          <a:latin typeface="Arial"/>
                          <a:ea typeface="Arial"/>
                          <a:cs typeface="Times New Roman"/>
                        </a:rPr>
                        <a:t>n</a:t>
                      </a:r>
                      <a:r>
                        <a:rPr lang="en-US" sz="1400" spc="125" dirty="0">
                          <a:solidFill>
                            <a:srgbClr val="231F20"/>
                          </a:solidFill>
                          <a:effectLst/>
                          <a:latin typeface="Arial"/>
                          <a:ea typeface="Arial"/>
                          <a:cs typeface="Times New Roman"/>
                        </a:rPr>
                        <a:t> </a:t>
                      </a:r>
                      <a:r>
                        <a:rPr lang="en-US" sz="1400" spc="25" dirty="0">
                          <a:solidFill>
                            <a:srgbClr val="231F20"/>
                          </a:solidFill>
                          <a:effectLst/>
                          <a:latin typeface="Arial"/>
                          <a:ea typeface="Arial"/>
                          <a:cs typeface="Times New Roman"/>
                        </a:rPr>
                        <a:t>s</a:t>
                      </a:r>
                      <a:r>
                        <a:rPr lang="en-US" sz="1400" spc="20" dirty="0">
                          <a:solidFill>
                            <a:srgbClr val="231F20"/>
                          </a:solidFill>
                          <a:effectLst/>
                          <a:latin typeface="Arial"/>
                          <a:ea typeface="Arial"/>
                          <a:cs typeface="Times New Roman"/>
                        </a:rPr>
                        <a:t>t</a:t>
                      </a:r>
                      <a:r>
                        <a:rPr lang="en-US" sz="1400" spc="15" dirty="0">
                          <a:solidFill>
                            <a:srgbClr val="231F20"/>
                          </a:solidFill>
                          <a:effectLst/>
                          <a:latin typeface="Arial"/>
                          <a:ea typeface="Arial"/>
                          <a:cs typeface="Times New Roman"/>
                        </a:rPr>
                        <a:t>a</a:t>
                      </a:r>
                      <a:r>
                        <a:rPr lang="en-US" sz="1400" spc="10" dirty="0">
                          <a:solidFill>
                            <a:srgbClr val="231F20"/>
                          </a:solidFill>
                          <a:effectLst/>
                          <a:latin typeface="Arial"/>
                          <a:ea typeface="Arial"/>
                          <a:cs typeface="Times New Roman"/>
                        </a:rPr>
                        <a:t>t</a:t>
                      </a:r>
                      <a:r>
                        <a:rPr lang="en-US" sz="1400" spc="20" dirty="0">
                          <a:solidFill>
                            <a:srgbClr val="231F20"/>
                          </a:solidFill>
                          <a:effectLst/>
                          <a:latin typeface="Arial"/>
                          <a:ea typeface="Arial"/>
                          <a:cs typeface="Times New Roman"/>
                        </a:rPr>
                        <a:t>e</a:t>
                      </a:r>
                      <a:r>
                        <a:rPr lang="en-US" sz="1400" dirty="0">
                          <a:solidFill>
                            <a:srgbClr val="231F20"/>
                          </a:solidFill>
                          <a:effectLst/>
                          <a:latin typeface="Arial"/>
                          <a:ea typeface="Arial"/>
                          <a:cs typeface="Times New Roman"/>
                        </a:rPr>
                        <a:t>d</a:t>
                      </a:r>
                      <a:r>
                        <a:rPr lang="en-US" sz="1400" spc="125" dirty="0">
                          <a:solidFill>
                            <a:srgbClr val="231F20"/>
                          </a:solidFill>
                          <a:effectLst/>
                          <a:latin typeface="Arial"/>
                          <a:ea typeface="Arial"/>
                          <a:cs typeface="Times New Roman"/>
                        </a:rPr>
                        <a:t> </a:t>
                      </a:r>
                      <a:r>
                        <a:rPr lang="en-US" sz="1400" spc="10" dirty="0">
                          <a:solidFill>
                            <a:srgbClr val="231F20"/>
                          </a:solidFill>
                          <a:effectLst/>
                          <a:latin typeface="Arial"/>
                          <a:ea typeface="Arial"/>
                          <a:cs typeface="Times New Roman"/>
                        </a:rPr>
                        <a:t>o</a:t>
                      </a:r>
                      <a:r>
                        <a:rPr lang="en-US" sz="1400" spc="15" dirty="0">
                          <a:solidFill>
                            <a:srgbClr val="231F20"/>
                          </a:solidFill>
                          <a:effectLst/>
                          <a:latin typeface="Arial"/>
                          <a:ea typeface="Arial"/>
                          <a:cs typeface="Times New Roman"/>
                        </a:rPr>
                        <a:t>u</a:t>
                      </a:r>
                      <a:r>
                        <a:rPr lang="en-US" sz="1400" spc="5" dirty="0">
                          <a:solidFill>
                            <a:srgbClr val="231F20"/>
                          </a:solidFill>
                          <a:effectLst/>
                          <a:latin typeface="Arial"/>
                          <a:ea typeface="Arial"/>
                          <a:cs typeface="Times New Roman"/>
                        </a:rPr>
                        <a:t>t</a:t>
                      </a:r>
                      <a:r>
                        <a:rPr lang="en-US" sz="1400" spc="30" dirty="0">
                          <a:solidFill>
                            <a:srgbClr val="231F20"/>
                          </a:solidFill>
                          <a:effectLst/>
                          <a:latin typeface="Arial"/>
                          <a:ea typeface="Arial"/>
                          <a:cs typeface="Times New Roman"/>
                        </a:rPr>
                        <a:t>-</a:t>
                      </a:r>
                      <a:r>
                        <a:rPr lang="en-US" sz="1400" spc="10" dirty="0">
                          <a:solidFill>
                            <a:srgbClr val="231F20"/>
                          </a:solidFill>
                          <a:effectLst/>
                          <a:latin typeface="Arial"/>
                          <a:ea typeface="Arial"/>
                          <a:cs typeface="Times New Roman"/>
                        </a:rPr>
                        <a:t>o</a:t>
                      </a:r>
                      <a:r>
                        <a:rPr lang="en-US" sz="1400" spc="5" dirty="0">
                          <a:solidFill>
                            <a:srgbClr val="231F20"/>
                          </a:solidFill>
                          <a:effectLst/>
                          <a:latin typeface="Arial"/>
                          <a:ea typeface="Arial"/>
                          <a:cs typeface="Times New Roman"/>
                        </a:rPr>
                        <a:t>f</a:t>
                      </a:r>
                      <a:r>
                        <a:rPr lang="en-US" sz="1400" dirty="0">
                          <a:solidFill>
                            <a:srgbClr val="231F20"/>
                          </a:solidFill>
                          <a:effectLst/>
                          <a:latin typeface="Arial"/>
                          <a:ea typeface="Arial"/>
                          <a:cs typeface="Times New Roman"/>
                        </a:rPr>
                        <a:t>- </a:t>
                      </a:r>
                      <a:r>
                        <a:rPr lang="en-US" sz="1400" spc="15" dirty="0">
                          <a:solidFill>
                            <a:srgbClr val="231F20"/>
                          </a:solidFill>
                          <a:effectLst/>
                          <a:latin typeface="Arial"/>
                          <a:ea typeface="Arial"/>
                          <a:cs typeface="Times New Roman"/>
                        </a:rPr>
                        <a:t>po</a:t>
                      </a:r>
                      <a:r>
                        <a:rPr lang="en-US" sz="1400" spc="20" dirty="0">
                          <a:solidFill>
                            <a:srgbClr val="231F20"/>
                          </a:solidFill>
                          <a:effectLst/>
                          <a:latin typeface="Arial"/>
                          <a:ea typeface="Arial"/>
                          <a:cs typeface="Times New Roman"/>
                        </a:rPr>
                        <a:t>c</a:t>
                      </a:r>
                      <a:r>
                        <a:rPr lang="en-US" sz="1400" spc="5" dirty="0">
                          <a:solidFill>
                            <a:srgbClr val="231F20"/>
                          </a:solidFill>
                          <a:effectLst/>
                          <a:latin typeface="Arial"/>
                          <a:ea typeface="Arial"/>
                          <a:cs typeface="Times New Roman"/>
                        </a:rPr>
                        <a:t>k</a:t>
                      </a:r>
                      <a:r>
                        <a:rPr lang="en-US" sz="1400" spc="20" dirty="0">
                          <a:solidFill>
                            <a:srgbClr val="231F20"/>
                          </a:solidFill>
                          <a:effectLst/>
                          <a:latin typeface="Arial"/>
                          <a:ea typeface="Arial"/>
                          <a:cs typeface="Times New Roman"/>
                        </a:rPr>
                        <a:t>e</a:t>
                      </a:r>
                      <a:r>
                        <a:rPr lang="en-US" sz="1400" dirty="0">
                          <a:solidFill>
                            <a:srgbClr val="231F20"/>
                          </a:solidFill>
                          <a:effectLst/>
                          <a:latin typeface="Arial"/>
                          <a:ea typeface="Arial"/>
                          <a:cs typeface="Times New Roman"/>
                        </a:rPr>
                        <a:t>t</a:t>
                      </a:r>
                      <a:r>
                        <a:rPr lang="en-US" sz="1400" spc="120" dirty="0">
                          <a:solidFill>
                            <a:srgbClr val="231F20"/>
                          </a:solidFill>
                          <a:effectLst/>
                          <a:latin typeface="Arial"/>
                          <a:ea typeface="Arial"/>
                          <a:cs typeface="Times New Roman"/>
                        </a:rPr>
                        <a:t> </a:t>
                      </a:r>
                      <a:r>
                        <a:rPr lang="en-US" sz="1400" spc="10" dirty="0">
                          <a:solidFill>
                            <a:srgbClr val="231F20"/>
                          </a:solidFill>
                          <a:effectLst/>
                          <a:latin typeface="Arial"/>
                          <a:ea typeface="Arial"/>
                          <a:cs typeface="Times New Roman"/>
                        </a:rPr>
                        <a:t>m</a:t>
                      </a:r>
                      <a:r>
                        <a:rPr lang="en-US" sz="1400" spc="20" dirty="0">
                          <a:solidFill>
                            <a:srgbClr val="231F20"/>
                          </a:solidFill>
                          <a:effectLst/>
                          <a:latin typeface="Arial"/>
                          <a:ea typeface="Arial"/>
                          <a:cs typeface="Times New Roman"/>
                        </a:rPr>
                        <a:t>a</a:t>
                      </a:r>
                      <a:r>
                        <a:rPr lang="en-US" sz="1400" spc="10" dirty="0">
                          <a:solidFill>
                            <a:srgbClr val="231F20"/>
                          </a:solidFill>
                          <a:effectLst/>
                          <a:latin typeface="Arial"/>
                          <a:ea typeface="Arial"/>
                          <a:cs typeface="Times New Roman"/>
                        </a:rPr>
                        <a:t>x</a:t>
                      </a:r>
                      <a:r>
                        <a:rPr lang="en-US" sz="1400" spc="5" dirty="0">
                          <a:solidFill>
                            <a:srgbClr val="231F20"/>
                          </a:solidFill>
                          <a:effectLst/>
                          <a:latin typeface="Arial"/>
                          <a:ea typeface="Arial"/>
                          <a:cs typeface="Times New Roman"/>
                        </a:rPr>
                        <a:t>i</a:t>
                      </a:r>
                      <a:r>
                        <a:rPr lang="en-US" sz="1400" spc="10" dirty="0">
                          <a:solidFill>
                            <a:srgbClr val="231F20"/>
                          </a:solidFill>
                          <a:effectLst/>
                          <a:latin typeface="Arial"/>
                          <a:ea typeface="Arial"/>
                          <a:cs typeface="Times New Roman"/>
                        </a:rPr>
                        <a:t>m</a:t>
                      </a:r>
                      <a:r>
                        <a:rPr lang="en-US" sz="1400" spc="5" dirty="0">
                          <a:solidFill>
                            <a:srgbClr val="231F20"/>
                          </a:solidFill>
                          <a:effectLst/>
                          <a:latin typeface="Arial"/>
                          <a:ea typeface="Arial"/>
                          <a:cs typeface="Times New Roman"/>
                        </a:rPr>
                        <a:t>u</a:t>
                      </a:r>
                      <a:r>
                        <a:rPr lang="en-US" sz="1400" spc="10" dirty="0">
                          <a:solidFill>
                            <a:srgbClr val="231F20"/>
                          </a:solidFill>
                          <a:effectLst/>
                          <a:latin typeface="Arial"/>
                          <a:ea typeface="Arial"/>
                          <a:cs typeface="Times New Roman"/>
                        </a:rPr>
                        <a:t>m.</a:t>
                      </a:r>
                      <a:endParaRPr lang="en-US" sz="1400" dirty="0">
                        <a:effectLst/>
                        <a:latin typeface="Calibri"/>
                        <a:ea typeface="Calibri"/>
                        <a:cs typeface="Times New Roman"/>
                      </a:endParaRPr>
                    </a:p>
                  </a:txBody>
                  <a:tcPr marL="0" marR="0" marT="0" marB="0">
                    <a:lnL w="12700" cap="flat" cmpd="sng" algn="ctr">
                      <a:solidFill>
                        <a:srgbClr val="7E8083"/>
                      </a:solidFill>
                      <a:prstDash val="dot"/>
                      <a:round/>
                      <a:headEnd type="none" w="med" len="med"/>
                      <a:tailEnd type="none" w="med" len="med"/>
                    </a:lnL>
                    <a:lnR>
                      <a:noFill/>
                    </a:lnR>
                    <a:lnT w="12700" cap="flat" cmpd="sng" algn="ctr">
                      <a:solidFill>
                        <a:srgbClr val="231F20"/>
                      </a:solidFill>
                      <a:prstDash val="dot"/>
                      <a:round/>
                      <a:headEnd type="none" w="med" len="med"/>
                      <a:tailEnd type="none" w="med" len="med"/>
                    </a:lnT>
                    <a:lnB>
                      <a:noFill/>
                    </a:lnB>
                  </a:tcPr>
                </a:tc>
                <a:tc>
                  <a:txBody>
                    <a:bodyPr/>
                    <a:lstStyle/>
                    <a:p>
                      <a:pPr marL="0" marR="0">
                        <a:lnSpc>
                          <a:spcPts val="1000"/>
                        </a:lnSpc>
                        <a:spcBef>
                          <a:spcPts val="0"/>
                        </a:spcBef>
                        <a:spcAft>
                          <a:spcPts val="0"/>
                        </a:spcAft>
                      </a:pPr>
                      <a:r>
                        <a:rPr lang="en-US" sz="1400" dirty="0">
                          <a:effectLst/>
                          <a:latin typeface="Calibri"/>
                          <a:ea typeface="Calibri"/>
                          <a:cs typeface="Times New Roman"/>
                        </a:rPr>
                        <a:t> </a:t>
                      </a:r>
                    </a:p>
                    <a:p>
                      <a:pPr marL="0" marR="0">
                        <a:lnSpc>
                          <a:spcPts val="1000"/>
                        </a:lnSpc>
                        <a:spcBef>
                          <a:spcPts val="85"/>
                        </a:spcBef>
                        <a:spcAft>
                          <a:spcPts val="0"/>
                        </a:spcAft>
                      </a:pPr>
                      <a:r>
                        <a:rPr lang="en-US" sz="1400" dirty="0">
                          <a:effectLst/>
                          <a:latin typeface="Calibri"/>
                          <a:ea typeface="Calibri"/>
                          <a:cs typeface="Times New Roman"/>
                        </a:rPr>
                        <a:t> </a:t>
                      </a:r>
                    </a:p>
                    <a:p>
                      <a:pPr marL="199390" marR="130175">
                        <a:lnSpc>
                          <a:spcPct val="111000"/>
                        </a:lnSpc>
                        <a:spcBef>
                          <a:spcPts val="0"/>
                        </a:spcBef>
                        <a:spcAft>
                          <a:spcPts val="0"/>
                        </a:spcAft>
                      </a:pPr>
                      <a:r>
                        <a:rPr lang="en-US" sz="1400" spc="10" dirty="0">
                          <a:solidFill>
                            <a:srgbClr val="231F20"/>
                          </a:solidFill>
                          <a:effectLst/>
                          <a:latin typeface="Arial"/>
                          <a:ea typeface="Arial"/>
                          <a:cs typeface="Times New Roman"/>
                        </a:rPr>
                        <a:t>A</a:t>
                      </a:r>
                      <a:r>
                        <a:rPr lang="en-US" sz="1400" spc="40" dirty="0">
                          <a:solidFill>
                            <a:srgbClr val="231F20"/>
                          </a:solidFill>
                          <a:effectLst/>
                          <a:latin typeface="Arial"/>
                          <a:ea typeface="Arial"/>
                          <a:cs typeface="Times New Roman"/>
                        </a:rPr>
                        <a:t>f</a:t>
                      </a:r>
                      <a:r>
                        <a:rPr lang="en-US" sz="1400" spc="10" dirty="0">
                          <a:solidFill>
                            <a:srgbClr val="231F20"/>
                          </a:solidFill>
                          <a:effectLst/>
                          <a:latin typeface="Arial"/>
                          <a:ea typeface="Arial"/>
                          <a:cs typeface="Times New Roman"/>
                        </a:rPr>
                        <a:t>te</a:t>
                      </a:r>
                      <a:r>
                        <a:rPr lang="en-US" sz="1400" dirty="0">
                          <a:solidFill>
                            <a:srgbClr val="231F20"/>
                          </a:solidFill>
                          <a:effectLst/>
                          <a:latin typeface="Arial"/>
                          <a:ea typeface="Arial"/>
                          <a:cs typeface="Times New Roman"/>
                        </a:rPr>
                        <a:t>r</a:t>
                      </a:r>
                      <a:r>
                        <a:rPr lang="en-US" sz="1400" spc="165" dirty="0">
                          <a:solidFill>
                            <a:srgbClr val="231F20"/>
                          </a:solidFill>
                          <a:effectLst/>
                          <a:latin typeface="Arial"/>
                          <a:ea typeface="Arial"/>
                          <a:cs typeface="Times New Roman"/>
                        </a:rPr>
                        <a:t> </a:t>
                      </a:r>
                      <a:r>
                        <a:rPr lang="en-US" sz="1400" spc="10" dirty="0">
                          <a:solidFill>
                            <a:srgbClr val="231F20"/>
                          </a:solidFill>
                          <a:effectLst/>
                          <a:latin typeface="Arial"/>
                          <a:ea typeface="Arial"/>
                          <a:cs typeface="Times New Roman"/>
                        </a:rPr>
                        <a:t>th</a:t>
                      </a:r>
                      <a:r>
                        <a:rPr lang="en-US" sz="1400" dirty="0">
                          <a:solidFill>
                            <a:srgbClr val="231F20"/>
                          </a:solidFill>
                          <a:effectLst/>
                          <a:latin typeface="Arial"/>
                          <a:ea typeface="Arial"/>
                          <a:cs typeface="Times New Roman"/>
                        </a:rPr>
                        <a:t>e</a:t>
                      </a:r>
                      <a:r>
                        <a:rPr lang="en-US" sz="1400" spc="85" dirty="0">
                          <a:solidFill>
                            <a:srgbClr val="231F20"/>
                          </a:solidFill>
                          <a:effectLst/>
                          <a:latin typeface="Arial"/>
                          <a:ea typeface="Arial"/>
                          <a:cs typeface="Times New Roman"/>
                        </a:rPr>
                        <a:t> </a:t>
                      </a:r>
                      <a:r>
                        <a:rPr lang="en-US" sz="1400" spc="15" dirty="0" smtClean="0">
                          <a:solidFill>
                            <a:srgbClr val="231F20"/>
                          </a:solidFill>
                          <a:effectLst/>
                          <a:latin typeface="Arial"/>
                          <a:ea typeface="Arial"/>
                          <a:cs typeface="Times New Roman"/>
                        </a:rPr>
                        <a:t>p</a:t>
                      </a:r>
                      <a:r>
                        <a:rPr lang="en-US" sz="1400" spc="10" dirty="0" smtClean="0">
                          <a:solidFill>
                            <a:srgbClr val="231F20"/>
                          </a:solidFill>
                          <a:effectLst/>
                          <a:latin typeface="Arial"/>
                          <a:ea typeface="Arial"/>
                          <a:cs typeface="Times New Roman"/>
                        </a:rPr>
                        <a:t>la</a:t>
                      </a:r>
                      <a:r>
                        <a:rPr lang="en-US" sz="1400" spc="25" dirty="0" smtClean="0">
                          <a:solidFill>
                            <a:srgbClr val="231F20"/>
                          </a:solidFill>
                          <a:effectLst/>
                          <a:latin typeface="Arial"/>
                          <a:ea typeface="Arial"/>
                          <a:cs typeface="Times New Roman"/>
                        </a:rPr>
                        <a:t>n</a:t>
                      </a:r>
                      <a:r>
                        <a:rPr lang="en-US" sz="1400" spc="15" dirty="0" smtClean="0">
                          <a:solidFill>
                            <a:srgbClr val="231F20"/>
                          </a:solidFill>
                          <a:effectLst/>
                          <a:latin typeface="Arial"/>
                          <a:ea typeface="Arial"/>
                          <a:cs typeface="Times New Roman"/>
                        </a:rPr>
                        <a:t>-</a:t>
                      </a:r>
                      <a:r>
                        <a:rPr lang="en-US" sz="1400" spc="5" dirty="0" smtClean="0">
                          <a:solidFill>
                            <a:srgbClr val="231F20"/>
                          </a:solidFill>
                          <a:effectLst/>
                          <a:latin typeface="Arial"/>
                          <a:ea typeface="Arial"/>
                          <a:cs typeface="Times New Roman"/>
                        </a:rPr>
                        <a:t>y</a:t>
                      </a:r>
                      <a:r>
                        <a:rPr lang="en-US" sz="1400" spc="15" dirty="0" smtClean="0">
                          <a:solidFill>
                            <a:srgbClr val="231F20"/>
                          </a:solidFill>
                          <a:effectLst/>
                          <a:latin typeface="Arial"/>
                          <a:ea typeface="Arial"/>
                          <a:cs typeface="Times New Roman"/>
                        </a:rPr>
                        <a:t>e</a:t>
                      </a:r>
                      <a:r>
                        <a:rPr lang="en-US" sz="1400" spc="5" dirty="0" smtClean="0">
                          <a:solidFill>
                            <a:srgbClr val="231F20"/>
                          </a:solidFill>
                          <a:effectLst/>
                          <a:latin typeface="Arial"/>
                          <a:ea typeface="Arial"/>
                          <a:cs typeface="Times New Roman"/>
                        </a:rPr>
                        <a:t>a</a:t>
                      </a:r>
                      <a:r>
                        <a:rPr lang="en-US" sz="1400" dirty="0" smtClean="0">
                          <a:solidFill>
                            <a:srgbClr val="231F20"/>
                          </a:solidFill>
                          <a:effectLst/>
                          <a:latin typeface="Arial"/>
                          <a:ea typeface="Arial"/>
                          <a:cs typeface="Times New Roman"/>
                        </a:rPr>
                        <a:t>r</a:t>
                      </a:r>
                      <a:r>
                        <a:rPr lang="en-US" sz="1400" spc="5" dirty="0" smtClean="0">
                          <a:solidFill>
                            <a:srgbClr val="231F20"/>
                          </a:solidFill>
                          <a:effectLst/>
                          <a:latin typeface="Arial"/>
                          <a:ea typeface="Arial"/>
                          <a:cs typeface="Times New Roman"/>
                        </a:rPr>
                        <a:t> </a:t>
                      </a:r>
                      <a:r>
                        <a:rPr lang="en-US" sz="1400" spc="15" dirty="0">
                          <a:solidFill>
                            <a:srgbClr val="231F20"/>
                          </a:solidFill>
                          <a:effectLst/>
                          <a:latin typeface="Arial"/>
                          <a:ea typeface="Arial"/>
                          <a:cs typeface="Times New Roman"/>
                        </a:rPr>
                        <a:t>d</a:t>
                      </a:r>
                      <a:r>
                        <a:rPr lang="en-US" sz="1400" spc="20" dirty="0">
                          <a:solidFill>
                            <a:srgbClr val="231F20"/>
                          </a:solidFill>
                          <a:effectLst/>
                          <a:latin typeface="Arial"/>
                          <a:ea typeface="Arial"/>
                          <a:cs typeface="Times New Roman"/>
                        </a:rPr>
                        <a:t>e</a:t>
                      </a:r>
                      <a:r>
                        <a:rPr lang="en-US" sz="1400" spc="10" dirty="0">
                          <a:solidFill>
                            <a:srgbClr val="231F20"/>
                          </a:solidFill>
                          <a:effectLst/>
                          <a:latin typeface="Arial"/>
                          <a:ea typeface="Arial"/>
                          <a:cs typeface="Times New Roman"/>
                        </a:rPr>
                        <a:t>d</a:t>
                      </a:r>
                      <a:r>
                        <a:rPr lang="en-US" sz="1400" spc="15" dirty="0">
                          <a:solidFill>
                            <a:srgbClr val="231F20"/>
                          </a:solidFill>
                          <a:effectLst/>
                          <a:latin typeface="Arial"/>
                          <a:ea typeface="Arial"/>
                          <a:cs typeface="Times New Roman"/>
                        </a:rPr>
                        <a:t>u</a:t>
                      </a:r>
                      <a:r>
                        <a:rPr lang="en-US" sz="1400" spc="30" dirty="0">
                          <a:solidFill>
                            <a:srgbClr val="231F20"/>
                          </a:solidFill>
                          <a:effectLst/>
                          <a:latin typeface="Arial"/>
                          <a:ea typeface="Arial"/>
                          <a:cs typeface="Times New Roman"/>
                        </a:rPr>
                        <a:t>c</a:t>
                      </a:r>
                      <a:r>
                        <a:rPr lang="en-US" sz="1400" spc="10" dirty="0">
                          <a:solidFill>
                            <a:srgbClr val="231F20"/>
                          </a:solidFill>
                          <a:effectLst/>
                          <a:latin typeface="Arial"/>
                          <a:ea typeface="Arial"/>
                          <a:cs typeface="Times New Roman"/>
                        </a:rPr>
                        <a:t>t</a:t>
                      </a:r>
                      <a:r>
                        <a:rPr lang="en-US" sz="1400" spc="5" dirty="0">
                          <a:solidFill>
                            <a:srgbClr val="231F20"/>
                          </a:solidFill>
                          <a:effectLst/>
                          <a:latin typeface="Arial"/>
                          <a:ea typeface="Arial"/>
                          <a:cs typeface="Times New Roman"/>
                        </a:rPr>
                        <a:t>i</a:t>
                      </a:r>
                      <a:r>
                        <a:rPr lang="en-US" sz="1400" spc="15" dirty="0">
                          <a:solidFill>
                            <a:srgbClr val="231F20"/>
                          </a:solidFill>
                          <a:effectLst/>
                          <a:latin typeface="Arial"/>
                          <a:ea typeface="Arial"/>
                          <a:cs typeface="Times New Roman"/>
                        </a:rPr>
                        <a:t>b</a:t>
                      </a:r>
                      <a:r>
                        <a:rPr lang="en-US" sz="1400" spc="10" dirty="0">
                          <a:solidFill>
                            <a:srgbClr val="231F20"/>
                          </a:solidFill>
                          <a:effectLst/>
                          <a:latin typeface="Arial"/>
                          <a:ea typeface="Arial"/>
                          <a:cs typeface="Times New Roman"/>
                        </a:rPr>
                        <a:t>l</a:t>
                      </a:r>
                      <a:r>
                        <a:rPr lang="en-US" sz="1400" dirty="0">
                          <a:solidFill>
                            <a:srgbClr val="231F20"/>
                          </a:solidFill>
                          <a:effectLst/>
                          <a:latin typeface="Arial"/>
                          <a:ea typeface="Arial"/>
                          <a:cs typeface="Times New Roman"/>
                        </a:rPr>
                        <a:t>e</a:t>
                      </a:r>
                      <a:r>
                        <a:rPr lang="en-US" sz="1400" spc="25" dirty="0">
                          <a:solidFill>
                            <a:srgbClr val="231F20"/>
                          </a:solidFill>
                          <a:effectLst/>
                          <a:latin typeface="Arial"/>
                          <a:ea typeface="Arial"/>
                          <a:cs typeface="Times New Roman"/>
                        </a:rPr>
                        <a:t> </a:t>
                      </a:r>
                      <a:r>
                        <a:rPr lang="en-US" sz="1400" spc="10" dirty="0">
                          <a:solidFill>
                            <a:srgbClr val="231F20"/>
                          </a:solidFill>
                          <a:effectLst/>
                          <a:latin typeface="Arial"/>
                          <a:ea typeface="Arial"/>
                          <a:cs typeface="Times New Roman"/>
                        </a:rPr>
                        <a:t>i</a:t>
                      </a:r>
                      <a:r>
                        <a:rPr lang="en-US" sz="1400" dirty="0">
                          <a:solidFill>
                            <a:srgbClr val="231F20"/>
                          </a:solidFill>
                          <a:effectLst/>
                          <a:latin typeface="Arial"/>
                          <a:ea typeface="Arial"/>
                          <a:cs typeface="Times New Roman"/>
                        </a:rPr>
                        <a:t>s</a:t>
                      </a:r>
                      <a:r>
                        <a:rPr lang="en-US" sz="1400" spc="55" dirty="0">
                          <a:solidFill>
                            <a:srgbClr val="231F20"/>
                          </a:solidFill>
                          <a:effectLst/>
                          <a:latin typeface="Arial"/>
                          <a:ea typeface="Arial"/>
                          <a:cs typeface="Times New Roman"/>
                        </a:rPr>
                        <a:t> </a:t>
                      </a:r>
                      <a:r>
                        <a:rPr lang="en-US" sz="1400" spc="10" dirty="0">
                          <a:solidFill>
                            <a:srgbClr val="231F20"/>
                          </a:solidFill>
                          <a:effectLst/>
                          <a:latin typeface="Arial"/>
                          <a:ea typeface="Arial"/>
                          <a:cs typeface="Times New Roman"/>
                        </a:rPr>
                        <a:t>m</a:t>
                      </a:r>
                      <a:r>
                        <a:rPr lang="en-US" sz="1400" spc="20" dirty="0">
                          <a:solidFill>
                            <a:srgbClr val="231F20"/>
                          </a:solidFill>
                          <a:effectLst/>
                          <a:latin typeface="Arial"/>
                          <a:ea typeface="Arial"/>
                          <a:cs typeface="Times New Roman"/>
                        </a:rPr>
                        <a:t>e</a:t>
                      </a:r>
                      <a:r>
                        <a:rPr lang="en-US" sz="1400" spc="15" dirty="0">
                          <a:solidFill>
                            <a:srgbClr val="231F20"/>
                          </a:solidFill>
                          <a:effectLst/>
                          <a:latin typeface="Arial"/>
                          <a:ea typeface="Arial"/>
                          <a:cs typeface="Times New Roman"/>
                        </a:rPr>
                        <a:t>t</a:t>
                      </a:r>
                      <a:r>
                        <a:rPr lang="en-US" sz="1400" dirty="0">
                          <a:solidFill>
                            <a:srgbClr val="231F20"/>
                          </a:solidFill>
                          <a:effectLst/>
                          <a:latin typeface="Arial"/>
                          <a:ea typeface="Arial"/>
                          <a:cs typeface="Times New Roman"/>
                        </a:rPr>
                        <a:t>, </a:t>
                      </a:r>
                      <a:r>
                        <a:rPr lang="en-US" sz="1400" spc="15" dirty="0">
                          <a:solidFill>
                            <a:srgbClr val="231F20"/>
                          </a:solidFill>
                          <a:effectLst/>
                          <a:latin typeface="Arial"/>
                          <a:ea typeface="Arial"/>
                          <a:cs typeface="Times New Roman"/>
                        </a:rPr>
                        <a:t>p</a:t>
                      </a:r>
                      <a:r>
                        <a:rPr lang="en-US" sz="1400" spc="10" dirty="0">
                          <a:solidFill>
                            <a:srgbClr val="231F20"/>
                          </a:solidFill>
                          <a:effectLst/>
                          <a:latin typeface="Arial"/>
                          <a:ea typeface="Arial"/>
                          <a:cs typeface="Times New Roman"/>
                        </a:rPr>
                        <a:t>a</a:t>
                      </a:r>
                      <a:r>
                        <a:rPr lang="en-US" sz="1400" dirty="0">
                          <a:solidFill>
                            <a:srgbClr val="231F20"/>
                          </a:solidFill>
                          <a:effectLst/>
                          <a:latin typeface="Arial"/>
                          <a:ea typeface="Arial"/>
                          <a:cs typeface="Times New Roman"/>
                        </a:rPr>
                        <a:t>y</a:t>
                      </a:r>
                      <a:r>
                        <a:rPr lang="en-US" sz="1400" spc="90" dirty="0">
                          <a:solidFill>
                            <a:srgbClr val="231F20"/>
                          </a:solidFill>
                          <a:effectLst/>
                          <a:latin typeface="Arial"/>
                          <a:ea typeface="Arial"/>
                          <a:cs typeface="Times New Roman"/>
                        </a:rPr>
                        <a:t> </a:t>
                      </a:r>
                      <a:r>
                        <a:rPr lang="en-US" sz="1400" dirty="0">
                          <a:solidFill>
                            <a:srgbClr val="231F20"/>
                          </a:solidFill>
                          <a:effectLst/>
                          <a:latin typeface="Arial"/>
                          <a:ea typeface="Arial"/>
                          <a:cs typeface="Times New Roman"/>
                        </a:rPr>
                        <a:t>a</a:t>
                      </a:r>
                      <a:r>
                        <a:rPr lang="en-US" sz="1400" spc="15" dirty="0">
                          <a:solidFill>
                            <a:srgbClr val="231F20"/>
                          </a:solidFill>
                          <a:effectLst/>
                          <a:latin typeface="Arial"/>
                          <a:ea typeface="Arial"/>
                          <a:cs typeface="Times New Roman"/>
                        </a:rPr>
                        <a:t> </a:t>
                      </a:r>
                      <a:r>
                        <a:rPr lang="en-US" sz="1400" spc="20" dirty="0">
                          <a:solidFill>
                            <a:srgbClr val="231F20"/>
                          </a:solidFill>
                          <a:effectLst/>
                          <a:latin typeface="Arial"/>
                          <a:ea typeface="Arial"/>
                          <a:cs typeface="Times New Roman"/>
                        </a:rPr>
                        <a:t>p</a:t>
                      </a:r>
                      <a:r>
                        <a:rPr lang="en-US" sz="1400" spc="10" dirty="0">
                          <a:solidFill>
                            <a:srgbClr val="231F20"/>
                          </a:solidFill>
                          <a:effectLst/>
                          <a:latin typeface="Arial"/>
                          <a:ea typeface="Arial"/>
                          <a:cs typeface="Times New Roman"/>
                        </a:rPr>
                        <a:t>e</a:t>
                      </a:r>
                      <a:r>
                        <a:rPr lang="en-US" sz="1400" spc="15" dirty="0">
                          <a:solidFill>
                            <a:srgbClr val="231F20"/>
                          </a:solidFill>
                          <a:effectLst/>
                          <a:latin typeface="Arial"/>
                          <a:ea typeface="Arial"/>
                          <a:cs typeface="Times New Roman"/>
                        </a:rPr>
                        <a:t>r</a:t>
                      </a:r>
                      <a:r>
                        <a:rPr lang="en-US" sz="1400" spc="20" dirty="0">
                          <a:solidFill>
                            <a:srgbClr val="231F20"/>
                          </a:solidFill>
                          <a:effectLst/>
                          <a:latin typeface="Arial"/>
                          <a:ea typeface="Arial"/>
                          <a:cs typeface="Times New Roman"/>
                        </a:rPr>
                        <a:t>c</a:t>
                      </a:r>
                      <a:r>
                        <a:rPr lang="en-US" sz="1400" spc="15" dirty="0">
                          <a:solidFill>
                            <a:srgbClr val="231F20"/>
                          </a:solidFill>
                          <a:effectLst/>
                          <a:latin typeface="Arial"/>
                          <a:ea typeface="Arial"/>
                          <a:cs typeface="Times New Roman"/>
                        </a:rPr>
                        <a:t>en</a:t>
                      </a:r>
                      <a:r>
                        <a:rPr lang="en-US" sz="1400" spc="20" dirty="0">
                          <a:solidFill>
                            <a:srgbClr val="231F20"/>
                          </a:solidFill>
                          <a:effectLst/>
                          <a:latin typeface="Arial"/>
                          <a:ea typeface="Arial"/>
                          <a:cs typeface="Times New Roman"/>
                        </a:rPr>
                        <a:t>t</a:t>
                      </a:r>
                      <a:r>
                        <a:rPr lang="en-US" sz="1400" spc="10" dirty="0">
                          <a:solidFill>
                            <a:srgbClr val="231F20"/>
                          </a:solidFill>
                          <a:effectLst/>
                          <a:latin typeface="Arial"/>
                          <a:ea typeface="Arial"/>
                          <a:cs typeface="Times New Roman"/>
                        </a:rPr>
                        <a:t>ag</a:t>
                      </a:r>
                      <a:r>
                        <a:rPr lang="en-US" sz="1400" dirty="0">
                          <a:solidFill>
                            <a:srgbClr val="231F20"/>
                          </a:solidFill>
                          <a:effectLst/>
                          <a:latin typeface="Arial"/>
                          <a:ea typeface="Arial"/>
                          <a:cs typeface="Times New Roman"/>
                        </a:rPr>
                        <a:t>e</a:t>
                      </a:r>
                      <a:r>
                        <a:rPr lang="en-US" sz="1400" spc="195" dirty="0">
                          <a:solidFill>
                            <a:srgbClr val="231F20"/>
                          </a:solidFill>
                          <a:effectLst/>
                          <a:latin typeface="Arial"/>
                          <a:ea typeface="Arial"/>
                          <a:cs typeface="Times New Roman"/>
                        </a:rPr>
                        <a:t> </a:t>
                      </a:r>
                      <a:r>
                        <a:rPr lang="en-US" sz="1400" spc="10" dirty="0">
                          <a:solidFill>
                            <a:srgbClr val="231F20"/>
                          </a:solidFill>
                          <a:effectLst/>
                          <a:latin typeface="Arial"/>
                          <a:ea typeface="Arial"/>
                          <a:cs typeface="Times New Roman"/>
                        </a:rPr>
                        <a:t>o</a:t>
                      </a:r>
                      <a:r>
                        <a:rPr lang="en-US" sz="1400" dirty="0">
                          <a:solidFill>
                            <a:srgbClr val="231F20"/>
                          </a:solidFill>
                          <a:effectLst/>
                          <a:latin typeface="Arial"/>
                          <a:ea typeface="Arial"/>
                          <a:cs typeface="Times New Roman"/>
                        </a:rPr>
                        <a:t>f</a:t>
                      </a:r>
                      <a:r>
                        <a:rPr lang="en-US" sz="1400" spc="85" dirty="0">
                          <a:solidFill>
                            <a:srgbClr val="231F20"/>
                          </a:solidFill>
                          <a:effectLst/>
                          <a:latin typeface="Arial"/>
                          <a:ea typeface="Arial"/>
                          <a:cs typeface="Times New Roman"/>
                        </a:rPr>
                        <a:t> </a:t>
                      </a:r>
                      <a:r>
                        <a:rPr lang="en-US" sz="1400" spc="20" dirty="0">
                          <a:solidFill>
                            <a:srgbClr val="231F20"/>
                          </a:solidFill>
                          <a:effectLst/>
                          <a:latin typeface="Arial"/>
                          <a:ea typeface="Arial"/>
                          <a:cs typeface="Times New Roman"/>
                        </a:rPr>
                        <a:t>c</a:t>
                      </a:r>
                      <a:r>
                        <a:rPr lang="en-US" sz="1400" spc="15" dirty="0">
                          <a:solidFill>
                            <a:srgbClr val="231F20"/>
                          </a:solidFill>
                          <a:effectLst/>
                          <a:latin typeface="Arial"/>
                          <a:ea typeface="Arial"/>
                          <a:cs typeface="Times New Roman"/>
                        </a:rPr>
                        <a:t>o</a:t>
                      </a:r>
                      <a:r>
                        <a:rPr lang="en-US" sz="1400" spc="25" dirty="0">
                          <a:solidFill>
                            <a:srgbClr val="231F20"/>
                          </a:solidFill>
                          <a:effectLst/>
                          <a:latin typeface="Arial"/>
                          <a:ea typeface="Arial"/>
                          <a:cs typeface="Times New Roman"/>
                        </a:rPr>
                        <a:t>s</a:t>
                      </a:r>
                      <a:r>
                        <a:rPr lang="en-US" sz="1400" spc="20" dirty="0">
                          <a:solidFill>
                            <a:srgbClr val="231F20"/>
                          </a:solidFill>
                          <a:effectLst/>
                          <a:latin typeface="Arial"/>
                          <a:ea typeface="Arial"/>
                          <a:cs typeface="Times New Roman"/>
                        </a:rPr>
                        <a:t>t</a:t>
                      </a:r>
                      <a:r>
                        <a:rPr lang="en-US" sz="1400" dirty="0">
                          <a:solidFill>
                            <a:srgbClr val="231F20"/>
                          </a:solidFill>
                          <a:effectLst/>
                          <a:latin typeface="Arial"/>
                          <a:ea typeface="Arial"/>
                          <a:cs typeface="Times New Roman"/>
                        </a:rPr>
                        <a:t>s</a:t>
                      </a:r>
                      <a:r>
                        <a:rPr lang="en-US" sz="1400" spc="85" dirty="0">
                          <a:solidFill>
                            <a:srgbClr val="231F20"/>
                          </a:solidFill>
                          <a:effectLst/>
                          <a:latin typeface="Arial"/>
                          <a:ea typeface="Arial"/>
                          <a:cs typeface="Times New Roman"/>
                        </a:rPr>
                        <a:t> </a:t>
                      </a:r>
                      <a:r>
                        <a:rPr lang="en-US" sz="1400" spc="10" dirty="0">
                          <a:solidFill>
                            <a:srgbClr val="231F20"/>
                          </a:solidFill>
                          <a:effectLst/>
                          <a:latin typeface="Arial"/>
                          <a:ea typeface="Arial"/>
                          <a:cs typeface="Times New Roman"/>
                        </a:rPr>
                        <a:t>a</a:t>
                      </a:r>
                      <a:r>
                        <a:rPr lang="en-US" sz="1400" spc="15" dirty="0">
                          <a:solidFill>
                            <a:srgbClr val="231F20"/>
                          </a:solidFill>
                          <a:effectLst/>
                          <a:latin typeface="Arial"/>
                          <a:ea typeface="Arial"/>
                          <a:cs typeface="Times New Roman"/>
                        </a:rPr>
                        <a:t>n</a:t>
                      </a:r>
                      <a:r>
                        <a:rPr lang="en-US" sz="1400" dirty="0">
                          <a:solidFill>
                            <a:srgbClr val="231F20"/>
                          </a:solidFill>
                          <a:effectLst/>
                          <a:latin typeface="Arial"/>
                          <a:ea typeface="Arial"/>
                          <a:cs typeface="Times New Roman"/>
                        </a:rPr>
                        <a:t>d</a:t>
                      </a:r>
                      <a:r>
                        <a:rPr lang="en-US" sz="1400" spc="85" dirty="0">
                          <a:solidFill>
                            <a:srgbClr val="231F20"/>
                          </a:solidFill>
                          <a:effectLst/>
                          <a:latin typeface="Arial"/>
                          <a:ea typeface="Arial"/>
                          <a:cs typeface="Times New Roman"/>
                        </a:rPr>
                        <a:t> </a:t>
                      </a:r>
                      <a:r>
                        <a:rPr lang="en-US" sz="1400" spc="10" dirty="0">
                          <a:solidFill>
                            <a:srgbClr val="231F20"/>
                          </a:solidFill>
                          <a:effectLst/>
                          <a:latin typeface="Arial"/>
                          <a:ea typeface="Arial"/>
                          <a:cs typeface="Times New Roman"/>
                        </a:rPr>
                        <a:t>a</a:t>
                      </a:r>
                      <a:r>
                        <a:rPr lang="en-US" sz="1400" spc="5" dirty="0">
                          <a:solidFill>
                            <a:srgbClr val="231F20"/>
                          </a:solidFill>
                          <a:effectLst/>
                          <a:latin typeface="Arial"/>
                          <a:ea typeface="Arial"/>
                          <a:cs typeface="Times New Roman"/>
                        </a:rPr>
                        <a:t>l</a:t>
                      </a:r>
                      <a:r>
                        <a:rPr lang="en-US" sz="1400" dirty="0">
                          <a:solidFill>
                            <a:srgbClr val="231F20"/>
                          </a:solidFill>
                          <a:effectLst/>
                          <a:latin typeface="Arial"/>
                          <a:ea typeface="Arial"/>
                          <a:cs typeface="Times New Roman"/>
                        </a:rPr>
                        <a:t>l</a:t>
                      </a:r>
                      <a:r>
                        <a:rPr lang="en-US" sz="1400" spc="95" dirty="0">
                          <a:solidFill>
                            <a:srgbClr val="231F20"/>
                          </a:solidFill>
                          <a:effectLst/>
                          <a:latin typeface="Arial"/>
                          <a:ea typeface="Arial"/>
                          <a:cs typeface="Times New Roman"/>
                        </a:rPr>
                        <a:t> </a:t>
                      </a:r>
                      <a:r>
                        <a:rPr lang="en-US" sz="1400" spc="20" dirty="0">
                          <a:solidFill>
                            <a:srgbClr val="231F20"/>
                          </a:solidFill>
                          <a:effectLst/>
                          <a:latin typeface="Arial"/>
                          <a:ea typeface="Arial"/>
                          <a:cs typeface="Times New Roman"/>
                        </a:rPr>
                        <a:t>c</a:t>
                      </a:r>
                      <a:r>
                        <a:rPr lang="en-US" sz="1400" spc="15" dirty="0">
                          <a:solidFill>
                            <a:srgbClr val="231F20"/>
                          </a:solidFill>
                          <a:effectLst/>
                          <a:latin typeface="Arial"/>
                          <a:ea typeface="Arial"/>
                          <a:cs typeface="Times New Roman"/>
                        </a:rPr>
                        <a:t>o</a:t>
                      </a:r>
                      <a:r>
                        <a:rPr lang="en-US" sz="1400" spc="25" dirty="0">
                          <a:solidFill>
                            <a:srgbClr val="231F20"/>
                          </a:solidFill>
                          <a:effectLst/>
                          <a:latin typeface="Arial"/>
                          <a:ea typeface="Arial"/>
                          <a:cs typeface="Times New Roman"/>
                        </a:rPr>
                        <a:t>s</a:t>
                      </a:r>
                      <a:r>
                        <a:rPr lang="en-US" sz="1400" spc="20" dirty="0">
                          <a:solidFill>
                            <a:srgbClr val="231F20"/>
                          </a:solidFill>
                          <a:effectLst/>
                          <a:latin typeface="Arial"/>
                          <a:ea typeface="Arial"/>
                          <a:cs typeface="Times New Roman"/>
                        </a:rPr>
                        <a:t>t</a:t>
                      </a:r>
                      <a:r>
                        <a:rPr lang="en-US" sz="1400" dirty="0">
                          <a:solidFill>
                            <a:srgbClr val="231F20"/>
                          </a:solidFill>
                          <a:effectLst/>
                          <a:latin typeface="Arial"/>
                          <a:ea typeface="Arial"/>
                          <a:cs typeface="Times New Roman"/>
                        </a:rPr>
                        <a:t>s </a:t>
                      </a:r>
                      <a:r>
                        <a:rPr lang="en-US" sz="1400" spc="10" dirty="0">
                          <a:solidFill>
                            <a:srgbClr val="231F20"/>
                          </a:solidFill>
                          <a:effectLst/>
                          <a:latin typeface="Arial"/>
                          <a:ea typeface="Arial"/>
                          <a:cs typeface="Times New Roman"/>
                        </a:rPr>
                        <a:t>a</a:t>
                      </a:r>
                      <a:r>
                        <a:rPr lang="en-US" sz="1400" spc="20" dirty="0">
                          <a:solidFill>
                            <a:srgbClr val="231F20"/>
                          </a:solidFill>
                          <a:effectLst/>
                          <a:latin typeface="Arial"/>
                          <a:ea typeface="Arial"/>
                          <a:cs typeface="Times New Roman"/>
                        </a:rPr>
                        <a:t>b</a:t>
                      </a:r>
                      <a:r>
                        <a:rPr lang="en-US" sz="1400" spc="5" dirty="0">
                          <a:solidFill>
                            <a:srgbClr val="231F20"/>
                          </a:solidFill>
                          <a:effectLst/>
                          <a:latin typeface="Arial"/>
                          <a:ea typeface="Arial"/>
                          <a:cs typeface="Times New Roman"/>
                        </a:rPr>
                        <a:t>ov</a:t>
                      </a:r>
                      <a:r>
                        <a:rPr lang="en-US" sz="1400" dirty="0">
                          <a:solidFill>
                            <a:srgbClr val="231F20"/>
                          </a:solidFill>
                          <a:effectLst/>
                          <a:latin typeface="Arial"/>
                          <a:ea typeface="Arial"/>
                          <a:cs typeface="Times New Roman"/>
                        </a:rPr>
                        <a:t>e</a:t>
                      </a:r>
                      <a:r>
                        <a:rPr lang="en-US" sz="1400" spc="125" dirty="0">
                          <a:solidFill>
                            <a:srgbClr val="231F20"/>
                          </a:solidFill>
                          <a:effectLst/>
                          <a:latin typeface="Arial"/>
                          <a:ea typeface="Arial"/>
                          <a:cs typeface="Times New Roman"/>
                        </a:rPr>
                        <a:t> </a:t>
                      </a:r>
                      <a:r>
                        <a:rPr lang="en-US" sz="1400" spc="10" dirty="0">
                          <a:solidFill>
                            <a:srgbClr val="231F20"/>
                          </a:solidFill>
                          <a:effectLst/>
                          <a:latin typeface="Arial"/>
                          <a:ea typeface="Arial"/>
                          <a:cs typeface="Times New Roman"/>
                        </a:rPr>
                        <a:t>th</a:t>
                      </a:r>
                      <a:r>
                        <a:rPr lang="en-US" sz="1400" dirty="0">
                          <a:solidFill>
                            <a:srgbClr val="231F20"/>
                          </a:solidFill>
                          <a:effectLst/>
                          <a:latin typeface="Arial"/>
                          <a:ea typeface="Arial"/>
                          <a:cs typeface="Times New Roman"/>
                        </a:rPr>
                        <a:t>e</a:t>
                      </a:r>
                      <a:r>
                        <a:rPr lang="en-US" sz="1400" spc="85" dirty="0">
                          <a:solidFill>
                            <a:srgbClr val="231F20"/>
                          </a:solidFill>
                          <a:effectLst/>
                          <a:latin typeface="Arial"/>
                          <a:ea typeface="Arial"/>
                          <a:cs typeface="Times New Roman"/>
                        </a:rPr>
                        <a:t> </a:t>
                      </a:r>
                      <a:r>
                        <a:rPr lang="en-US" sz="1400" spc="10" dirty="0">
                          <a:solidFill>
                            <a:srgbClr val="231F20"/>
                          </a:solidFill>
                          <a:effectLst/>
                          <a:latin typeface="Arial"/>
                          <a:ea typeface="Arial"/>
                          <a:cs typeface="Times New Roman"/>
                        </a:rPr>
                        <a:t>a</a:t>
                      </a:r>
                      <a:r>
                        <a:rPr lang="en-US" sz="1400" spc="5" dirty="0">
                          <a:solidFill>
                            <a:srgbClr val="231F20"/>
                          </a:solidFill>
                          <a:effectLst/>
                          <a:latin typeface="Arial"/>
                          <a:ea typeface="Arial"/>
                          <a:cs typeface="Times New Roman"/>
                        </a:rPr>
                        <a:t>l</a:t>
                      </a:r>
                      <a:r>
                        <a:rPr lang="en-US" sz="1400" spc="10" dirty="0">
                          <a:solidFill>
                            <a:srgbClr val="231F20"/>
                          </a:solidFill>
                          <a:effectLst/>
                          <a:latin typeface="Arial"/>
                          <a:ea typeface="Arial"/>
                          <a:cs typeface="Times New Roman"/>
                        </a:rPr>
                        <a:t>lowa</a:t>
                      </a:r>
                      <a:r>
                        <a:rPr lang="en-US" sz="1400" spc="15" dirty="0">
                          <a:solidFill>
                            <a:srgbClr val="231F20"/>
                          </a:solidFill>
                          <a:effectLst/>
                          <a:latin typeface="Arial"/>
                          <a:ea typeface="Arial"/>
                          <a:cs typeface="Times New Roman"/>
                        </a:rPr>
                        <a:t>b</a:t>
                      </a:r>
                      <a:r>
                        <a:rPr lang="en-US" sz="1400" spc="10" dirty="0">
                          <a:solidFill>
                            <a:srgbClr val="231F20"/>
                          </a:solidFill>
                          <a:effectLst/>
                          <a:latin typeface="Arial"/>
                          <a:ea typeface="Arial"/>
                          <a:cs typeface="Times New Roman"/>
                        </a:rPr>
                        <a:t>l</a:t>
                      </a:r>
                      <a:r>
                        <a:rPr lang="en-US" sz="1400" dirty="0">
                          <a:solidFill>
                            <a:srgbClr val="231F20"/>
                          </a:solidFill>
                          <a:effectLst/>
                          <a:latin typeface="Arial"/>
                          <a:ea typeface="Arial"/>
                          <a:cs typeface="Times New Roman"/>
                        </a:rPr>
                        <a:t>e</a:t>
                      </a:r>
                      <a:r>
                        <a:rPr lang="en-US" sz="1400" spc="20" dirty="0">
                          <a:solidFill>
                            <a:srgbClr val="231F20"/>
                          </a:solidFill>
                          <a:effectLst/>
                          <a:latin typeface="Arial"/>
                          <a:ea typeface="Arial"/>
                          <a:cs typeface="Times New Roman"/>
                        </a:rPr>
                        <a:t> </a:t>
                      </a:r>
                      <a:r>
                        <a:rPr lang="en-US" sz="1400" spc="10" dirty="0">
                          <a:solidFill>
                            <a:srgbClr val="231F20"/>
                          </a:solidFill>
                          <a:effectLst/>
                          <a:latin typeface="Arial"/>
                          <a:ea typeface="Arial"/>
                          <a:cs typeface="Times New Roman"/>
                        </a:rPr>
                        <a:t>amo</a:t>
                      </a:r>
                      <a:r>
                        <a:rPr lang="en-US" sz="1400" spc="5" dirty="0">
                          <a:solidFill>
                            <a:srgbClr val="231F20"/>
                          </a:solidFill>
                          <a:effectLst/>
                          <a:latin typeface="Arial"/>
                          <a:ea typeface="Arial"/>
                          <a:cs typeface="Times New Roman"/>
                        </a:rPr>
                        <a:t>u</a:t>
                      </a:r>
                      <a:r>
                        <a:rPr lang="en-US" sz="1400" spc="15" dirty="0">
                          <a:solidFill>
                            <a:srgbClr val="231F20"/>
                          </a:solidFill>
                          <a:effectLst/>
                          <a:latin typeface="Arial"/>
                          <a:ea typeface="Arial"/>
                          <a:cs typeface="Times New Roman"/>
                        </a:rPr>
                        <a:t>n</a:t>
                      </a:r>
                      <a:r>
                        <a:rPr lang="en-US" sz="1400" spc="20" dirty="0">
                          <a:solidFill>
                            <a:srgbClr val="231F20"/>
                          </a:solidFill>
                          <a:effectLst/>
                          <a:latin typeface="Arial"/>
                          <a:ea typeface="Arial"/>
                          <a:cs typeface="Times New Roman"/>
                        </a:rPr>
                        <a:t>t</a:t>
                      </a:r>
                      <a:r>
                        <a:rPr lang="en-US" sz="1400" dirty="0">
                          <a:solidFill>
                            <a:srgbClr val="231F20"/>
                          </a:solidFill>
                          <a:effectLst/>
                          <a:latin typeface="Arial"/>
                          <a:ea typeface="Arial"/>
                          <a:cs typeface="Times New Roman"/>
                        </a:rPr>
                        <a:t>.</a:t>
                      </a:r>
                      <a:endParaRPr lang="en-US" sz="1400" dirty="0">
                        <a:effectLst/>
                        <a:latin typeface="Calibri"/>
                        <a:ea typeface="Calibri"/>
                        <a:cs typeface="Times New Roman"/>
                      </a:endParaRPr>
                    </a:p>
                  </a:txBody>
                  <a:tcPr marL="0" marR="0" marT="0" marB="0">
                    <a:lnL>
                      <a:noFill/>
                    </a:lnL>
                    <a:lnR>
                      <a:noFill/>
                    </a:lnR>
                    <a:lnT w="12700" cap="flat" cmpd="sng" algn="ctr">
                      <a:solidFill>
                        <a:srgbClr val="231F20"/>
                      </a:solidFill>
                      <a:prstDash val="dot"/>
                      <a:round/>
                      <a:headEnd type="none" w="med" len="med"/>
                      <a:tailEnd type="none" w="med" len="med"/>
                    </a:lnT>
                    <a:lnB>
                      <a:noFill/>
                    </a:lnB>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fld id="{0CFEC368-1D7A-4F81-ABF6-AE0E36BAF64C}" type="slidenum">
              <a:rPr lang="en-US" smtClean="0"/>
              <a:pPr/>
              <a:t>13</a:t>
            </a:fld>
            <a:endParaRPr lang="en-US" dirty="0"/>
          </a:p>
        </p:txBody>
      </p:sp>
      <p:pic>
        <p:nvPicPr>
          <p:cNvPr id="819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81000"/>
            <a:ext cx="261506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0" y="4814370"/>
            <a:ext cx="9144000" cy="2062103"/>
          </a:xfrm>
          <a:prstGeom prst="rect">
            <a:avLst/>
          </a:prstGeom>
          <a:solidFill>
            <a:schemeClr val="tx2">
              <a:lumMod val="20000"/>
              <a:lumOff val="80000"/>
            </a:schemeClr>
          </a:solidFill>
        </p:spPr>
        <p:txBody>
          <a:bodyPr wrap="square" rtlCol="0">
            <a:spAutoFit/>
          </a:bodyPr>
          <a:lstStyle/>
          <a:p>
            <a:r>
              <a:rPr lang="en-US" sz="1600" b="1" dirty="0" smtClean="0"/>
              <a:t>Blue Shield PPO Plan Pharmacy benefits are provided by Navitus Health Solutions:</a:t>
            </a:r>
          </a:p>
          <a:p>
            <a:r>
              <a:rPr lang="en-US" sz="1600" b="1" dirty="0" smtClean="0"/>
              <a:t> </a:t>
            </a:r>
            <a:r>
              <a:rPr lang="en-US" sz="1600" dirty="0" smtClean="0"/>
              <a:t>800-607-6861 / </a:t>
            </a:r>
            <a:r>
              <a:rPr lang="en-US" sz="1600" dirty="0" smtClean="0">
                <a:hlinkClick r:id="rId3"/>
              </a:rPr>
              <a:t>www.navitus.com</a:t>
            </a:r>
            <a:endParaRPr lang="en-US" sz="1600" dirty="0" smtClean="0"/>
          </a:p>
          <a:p>
            <a:pPr marL="285750" indent="-285750">
              <a:buFont typeface="Arial" panose="020B0604020202020204" pitchFamily="34" charset="0"/>
              <a:buChar char="•"/>
            </a:pPr>
            <a:r>
              <a:rPr lang="en-US" sz="1600" dirty="0" smtClean="0"/>
              <a:t>Plan features $0 co-pay on most generic drugs at Costco (all PPO members)</a:t>
            </a:r>
          </a:p>
          <a:p>
            <a:pPr marL="285750" indent="-285750">
              <a:buFont typeface="Arial" panose="020B0604020202020204" pitchFamily="34" charset="0"/>
              <a:buChar char="•"/>
            </a:pPr>
            <a:r>
              <a:rPr lang="en-US" sz="1600" dirty="0" smtClean="0"/>
              <a:t>Walgreens is excluded (active employees and retirees under age 65</a:t>
            </a:r>
          </a:p>
          <a:p>
            <a:pPr marL="285750" indent="-285750">
              <a:buFont typeface="Arial" panose="020B0604020202020204" pitchFamily="34" charset="0"/>
              <a:buChar char="•"/>
            </a:pPr>
            <a:r>
              <a:rPr lang="en-US" sz="1600" dirty="0" smtClean="0"/>
              <a:t>Up to 90 days supply available through Costco retail or mail-order</a:t>
            </a:r>
          </a:p>
          <a:p>
            <a:pPr marL="285750" indent="-285750">
              <a:buFont typeface="Arial" panose="020B0604020202020204" pitchFamily="34" charset="0"/>
              <a:buChar char="•"/>
            </a:pPr>
            <a:r>
              <a:rPr lang="en-US" sz="1600" dirty="0" smtClean="0"/>
              <a:t>Costco Mail-order: pharmacy.costco.com </a:t>
            </a:r>
          </a:p>
          <a:p>
            <a:pPr marL="285750" lvl="1" indent="-285750">
              <a:buFont typeface="Arial" panose="020B0604020202020204" pitchFamily="34" charset="0"/>
              <a:buChar char="•"/>
            </a:pPr>
            <a:r>
              <a:rPr lang="en-US" sz="1600" dirty="0"/>
              <a:t>Retired PPO members age 65+ can access $0 </a:t>
            </a:r>
            <a:r>
              <a:rPr lang="en-US" sz="1600" dirty="0" smtClean="0"/>
              <a:t>generic co-pays for up to 90-day supply </a:t>
            </a:r>
            <a:r>
              <a:rPr lang="en-US" sz="1600" dirty="0"/>
              <a:t>at any network </a:t>
            </a:r>
            <a:r>
              <a:rPr lang="en-US" sz="1600" dirty="0" smtClean="0"/>
              <a:t>pharmacy</a:t>
            </a:r>
            <a:endParaRPr lang="en-US" dirty="0" smtClean="0"/>
          </a:p>
        </p:txBody>
      </p:sp>
    </p:spTree>
    <p:extLst>
      <p:ext uri="{BB962C8B-B14F-4D97-AF65-F5344CB8AC3E}">
        <p14:creationId xmlns:p14="http://schemas.microsoft.com/office/powerpoint/2010/main" val="3602069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a network provider</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27348067"/>
              </p:ext>
            </p:extLst>
          </p:nvPr>
        </p:nvGraphicFramePr>
        <p:xfrm>
          <a:off x="457200" y="1600200"/>
          <a:ext cx="8153400" cy="3840480"/>
        </p:xfrm>
        <a:graphic>
          <a:graphicData uri="http://schemas.openxmlformats.org/drawingml/2006/table">
            <a:tbl>
              <a:tblPr firstRow="1" bandRow="1">
                <a:tableStyleId>{5C22544A-7EE6-4342-B048-85BDC9FD1C3A}</a:tableStyleId>
              </a:tblPr>
              <a:tblGrid>
                <a:gridCol w="4076700">
                  <a:extLst>
                    <a:ext uri="{9D8B030D-6E8A-4147-A177-3AD203B41FA5}">
                      <a16:colId xmlns:a16="http://schemas.microsoft.com/office/drawing/2014/main" val="20000"/>
                    </a:ext>
                  </a:extLst>
                </a:gridCol>
                <a:gridCol w="4076700">
                  <a:extLst>
                    <a:ext uri="{9D8B030D-6E8A-4147-A177-3AD203B41FA5}">
                      <a16:colId xmlns:a16="http://schemas.microsoft.com/office/drawing/2014/main" val="20001"/>
                    </a:ext>
                  </a:extLst>
                </a:gridCol>
              </a:tblGrid>
              <a:tr h="370840">
                <a:tc>
                  <a:txBody>
                    <a:bodyPr/>
                    <a:lstStyle/>
                    <a:p>
                      <a:pPr marL="0" marR="0" lvl="0" indent="0" algn="l" defTabSz="914400" rtl="0" eaLnBrk="1" fontAlgn="auto" latinLnBrk="0" hangingPunct="1">
                        <a:lnSpc>
                          <a:spcPct val="100000"/>
                        </a:lnSpc>
                        <a:spcBef>
                          <a:spcPct val="20000"/>
                        </a:spcBef>
                        <a:spcAft>
                          <a:spcPts val="0"/>
                        </a:spcAft>
                        <a:buClr>
                          <a:srgbClr val="17365D"/>
                        </a:buClr>
                        <a:buSzPct val="85000"/>
                        <a:buFont typeface="Arial" pitchFamily="34" charset="0"/>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It’s easy to find a PPO provider online</a:t>
                      </a:r>
                    </a:p>
                    <a:p>
                      <a:pPr marL="0" marR="0" lvl="0" indent="0" algn="l" defTabSz="914400" rtl="0" eaLnBrk="1" fontAlgn="auto" latinLnBrk="0" hangingPunct="1">
                        <a:lnSpc>
                          <a:spcPct val="100000"/>
                        </a:lnSpc>
                        <a:spcBef>
                          <a:spcPct val="20000"/>
                        </a:spcBef>
                        <a:spcAft>
                          <a:spcPts val="0"/>
                        </a:spcAft>
                        <a:buClr>
                          <a:srgbClr val="17365D"/>
                        </a:buClr>
                        <a:buSzPct val="85000"/>
                        <a:buFont typeface="Arial" pitchFamily="34" charset="0"/>
                        <a:buNone/>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rgbClr val="17365D"/>
                        </a:buClr>
                        <a:buSzPct val="85000"/>
                        <a:buFont typeface="Arial" pitchFamily="34" charset="0"/>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1.  Go to blueshieldca.com/sisc</a:t>
                      </a:r>
                    </a:p>
                    <a:p>
                      <a:pPr marL="0" marR="0" lvl="0" indent="0" algn="l" defTabSz="914400" rtl="0" eaLnBrk="1" fontAlgn="auto" latinLnBrk="0" hangingPunct="1">
                        <a:lnSpc>
                          <a:spcPct val="100000"/>
                        </a:lnSpc>
                        <a:spcBef>
                          <a:spcPct val="20000"/>
                        </a:spcBef>
                        <a:spcAft>
                          <a:spcPts val="0"/>
                        </a:spcAft>
                        <a:buClr>
                          <a:srgbClr val="17365D"/>
                        </a:buClr>
                        <a:buSzPct val="85000"/>
                        <a:buFont typeface="Arial" pitchFamily="34" charset="0"/>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2.  Select Find a Provider</a:t>
                      </a:r>
                    </a:p>
                    <a:p>
                      <a:pPr marL="0" marR="0" lvl="0" indent="0" algn="l" defTabSz="914400" rtl="0" eaLnBrk="1" fontAlgn="auto" latinLnBrk="0" hangingPunct="1">
                        <a:lnSpc>
                          <a:spcPct val="100000"/>
                        </a:lnSpc>
                        <a:spcBef>
                          <a:spcPct val="20000"/>
                        </a:spcBef>
                        <a:spcAft>
                          <a:spcPts val="0"/>
                        </a:spcAft>
                        <a:buClr>
                          <a:srgbClr val="17365D"/>
                        </a:buClr>
                        <a:buSzPct val="85000"/>
                        <a:buFont typeface="Arial" pitchFamily="34" charset="0"/>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3.  Under “Find a PPO Network Provider,” </a:t>
                      </a:r>
                    </a:p>
                    <a:p>
                      <a:pPr marL="0" marR="0" lvl="0" indent="0" algn="l" defTabSz="914400" rtl="0" eaLnBrk="1" fontAlgn="auto" latinLnBrk="0" hangingPunct="1">
                        <a:lnSpc>
                          <a:spcPct val="100000"/>
                        </a:lnSpc>
                        <a:spcBef>
                          <a:spcPct val="20000"/>
                        </a:spcBef>
                        <a:spcAft>
                          <a:spcPts val="0"/>
                        </a:spcAft>
                        <a:buClr>
                          <a:srgbClr val="17365D"/>
                        </a:buClr>
                        <a:buSzPct val="85000"/>
                        <a:buFont typeface="Arial" pitchFamily="34" charset="0"/>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choose the provider you are looking for</a:t>
                      </a:r>
                    </a:p>
                    <a:p>
                      <a:endParaRPr lang="en-US" dirty="0"/>
                    </a:p>
                  </a:txBody>
                  <a:tcPr>
                    <a:solidFill>
                      <a:schemeClr val="bg1"/>
                    </a:solidFill>
                  </a:tcPr>
                </a:tc>
                <a:tc>
                  <a:txBody>
                    <a:bodyPr/>
                    <a:lstStyle/>
                    <a:p>
                      <a:pPr marL="0" marR="0" lvl="0" indent="0" algn="l" defTabSz="914400" rtl="0" eaLnBrk="1" fontAlgn="auto" latinLnBrk="0" hangingPunct="1">
                        <a:lnSpc>
                          <a:spcPct val="100000"/>
                        </a:lnSpc>
                        <a:spcBef>
                          <a:spcPct val="20000"/>
                        </a:spcBef>
                        <a:spcAft>
                          <a:spcPts val="0"/>
                        </a:spcAft>
                        <a:buClr>
                          <a:srgbClr val="17365D"/>
                        </a:buClr>
                        <a:buSzPct val="85000"/>
                        <a:buFont typeface="Arial" pitchFamily="34" charset="0"/>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How to find a PPO network mental health/</a:t>
                      </a:r>
                    </a:p>
                    <a:p>
                      <a:pPr marL="0" marR="0" lvl="0" indent="0" algn="l" defTabSz="914400" rtl="0" eaLnBrk="1" fontAlgn="auto" latinLnBrk="0" hangingPunct="1">
                        <a:lnSpc>
                          <a:spcPct val="100000"/>
                        </a:lnSpc>
                        <a:spcBef>
                          <a:spcPct val="20000"/>
                        </a:spcBef>
                        <a:spcAft>
                          <a:spcPts val="0"/>
                        </a:spcAft>
                        <a:buClr>
                          <a:srgbClr val="17365D"/>
                        </a:buClr>
                        <a:buSzPct val="85000"/>
                        <a:buFont typeface="Arial" pitchFamily="34" charset="0"/>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substance abuse provider</a:t>
                      </a:r>
                    </a:p>
                    <a:p>
                      <a:pPr marL="0" marR="0" lvl="0" indent="0" algn="l" defTabSz="914400" rtl="0" eaLnBrk="1" fontAlgn="auto" latinLnBrk="0" hangingPunct="1">
                        <a:lnSpc>
                          <a:spcPct val="100000"/>
                        </a:lnSpc>
                        <a:spcBef>
                          <a:spcPct val="20000"/>
                        </a:spcBef>
                        <a:spcAft>
                          <a:spcPts val="0"/>
                        </a:spcAft>
                        <a:buClr>
                          <a:srgbClr val="17365D"/>
                        </a:buClr>
                        <a:buSzPct val="85000"/>
                        <a:buFont typeface="Arial" pitchFamily="34" charset="0"/>
                        <a:buNone/>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rgbClr val="17365D"/>
                        </a:buClr>
                        <a:buSzPct val="85000"/>
                        <a:buFont typeface="Arial" pitchFamily="34" charset="0"/>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Follow the first three steps for finding a PPO network doctor, and:</a:t>
                      </a:r>
                    </a:p>
                    <a:p>
                      <a:pPr marL="0" marR="0" lvl="0" indent="0" algn="l" defTabSz="914400" rtl="0" eaLnBrk="1" fontAlgn="auto" latinLnBrk="0" hangingPunct="1">
                        <a:lnSpc>
                          <a:spcPct val="100000"/>
                        </a:lnSpc>
                        <a:spcBef>
                          <a:spcPct val="20000"/>
                        </a:spcBef>
                        <a:spcAft>
                          <a:spcPts val="0"/>
                        </a:spcAft>
                        <a:buClr>
                          <a:srgbClr val="17365D"/>
                        </a:buClr>
                        <a:buSzPct val="85000"/>
                        <a:buFont typeface="Arial" pitchFamily="34" charset="0"/>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1.  Select Doctors, then under “Doctor Type or Specialty,” choose Mental</a:t>
                      </a:r>
                    </a:p>
                    <a:p>
                      <a:pPr marL="0" marR="0" lvl="0" indent="0" algn="l" defTabSz="914400" rtl="0" eaLnBrk="1" fontAlgn="auto" latinLnBrk="0" hangingPunct="1">
                        <a:lnSpc>
                          <a:spcPct val="100000"/>
                        </a:lnSpc>
                        <a:spcBef>
                          <a:spcPct val="20000"/>
                        </a:spcBef>
                        <a:spcAft>
                          <a:spcPts val="0"/>
                        </a:spcAft>
                        <a:buClr>
                          <a:srgbClr val="17365D"/>
                        </a:buClr>
                        <a:buSzPct val="85000"/>
                        <a:buFont typeface="Arial" pitchFamily="34" charset="0"/>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Health Caregivers</a:t>
                      </a:r>
                    </a:p>
                    <a:p>
                      <a:pPr marL="0" marR="0" lvl="0" indent="0" algn="l" defTabSz="914400" rtl="0" eaLnBrk="1" fontAlgn="auto" latinLnBrk="0" hangingPunct="1">
                        <a:lnSpc>
                          <a:spcPct val="100000"/>
                        </a:lnSpc>
                        <a:spcBef>
                          <a:spcPct val="20000"/>
                        </a:spcBef>
                        <a:spcAft>
                          <a:spcPts val="0"/>
                        </a:spcAft>
                        <a:buClr>
                          <a:srgbClr val="17365D"/>
                        </a:buClr>
                        <a:buSzPct val="85000"/>
                        <a:buFont typeface="Arial" pitchFamily="34" charset="0"/>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2.  On the screen that appears, select your plan and click Next</a:t>
                      </a:r>
                    </a:p>
                    <a:p>
                      <a:pPr marL="0" marR="0" lvl="0" indent="0" algn="l" defTabSz="914400" rtl="0" eaLnBrk="1" fontAlgn="auto" latinLnBrk="0" hangingPunct="1">
                        <a:lnSpc>
                          <a:spcPct val="100000"/>
                        </a:lnSpc>
                        <a:spcBef>
                          <a:spcPct val="20000"/>
                        </a:spcBef>
                        <a:spcAft>
                          <a:spcPts val="0"/>
                        </a:spcAft>
                        <a:buClr>
                          <a:srgbClr val="17365D"/>
                        </a:buClr>
                        <a:buSzPct val="85000"/>
                        <a:buFont typeface="Arial" pitchFamily="34" charset="0"/>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3.  On the next screen that appears, click on Search Blue Shield of California Network</a:t>
                      </a:r>
                    </a:p>
                    <a:p>
                      <a:pPr marL="0" marR="0" lvl="0" indent="0" algn="l" defTabSz="914400" rtl="0" eaLnBrk="1" fontAlgn="auto" latinLnBrk="0" hangingPunct="1">
                        <a:lnSpc>
                          <a:spcPct val="100000"/>
                        </a:lnSpc>
                        <a:spcBef>
                          <a:spcPct val="20000"/>
                        </a:spcBef>
                        <a:spcAft>
                          <a:spcPts val="0"/>
                        </a:spcAft>
                        <a:buClr>
                          <a:srgbClr val="17365D"/>
                        </a:buClr>
                        <a:buSzPct val="85000"/>
                        <a:buFont typeface="Arial" pitchFamily="34" charset="0"/>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4.  Enter your City, State or Zip and click Find Now.</a:t>
                      </a:r>
                    </a:p>
                    <a:p>
                      <a:pPr marL="0" marR="0" lvl="0" indent="0" algn="l" defTabSz="914400" rtl="0" eaLnBrk="1" fontAlgn="auto" latinLnBrk="0" hangingPunct="1">
                        <a:lnSpc>
                          <a:spcPct val="100000"/>
                        </a:lnSpc>
                        <a:spcBef>
                          <a:spcPct val="20000"/>
                        </a:spcBef>
                        <a:spcAft>
                          <a:spcPts val="0"/>
                        </a:spcAft>
                        <a:buClr>
                          <a:srgbClr val="17365D"/>
                        </a:buClr>
                        <a:buSzPct val="85000"/>
                        <a:buFont typeface="Arial" pitchFamily="34" charset="0"/>
                        <a:buNone/>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a:txBody>
                  <a:tcPr>
                    <a:solidFill>
                      <a:schemeClr val="bg1"/>
                    </a:solidFill>
                  </a:tcPr>
                </a:tc>
                <a:extLst>
                  <a:ext uri="{0D108BD9-81ED-4DB2-BD59-A6C34878D82A}">
                    <a16:rowId xmlns:a16="http://schemas.microsoft.com/office/drawing/2014/main" val="10000"/>
                  </a:ext>
                </a:extLst>
              </a:tr>
            </a:tbl>
          </a:graphicData>
        </a:graphic>
      </p:graphicFrame>
      <p:sp>
        <p:nvSpPr>
          <p:cNvPr id="4" name="Slide Number Placeholder 3"/>
          <p:cNvSpPr>
            <a:spLocks noGrp="1"/>
          </p:cNvSpPr>
          <p:nvPr>
            <p:ph type="sldNum" sz="quarter" idx="12"/>
          </p:nvPr>
        </p:nvSpPr>
        <p:spPr/>
        <p:txBody>
          <a:bodyPr/>
          <a:lstStyle/>
          <a:p>
            <a:fld id="{0CFEC368-1D7A-4F81-ABF6-AE0E36BAF64C}" type="slidenum">
              <a:rPr lang="en-US" smtClean="0"/>
              <a:pPr/>
              <a:t>14</a:t>
            </a:fld>
            <a:endParaRPr lang="en-US" dirty="0"/>
          </a:p>
        </p:txBody>
      </p:sp>
      <p:sp>
        <p:nvSpPr>
          <p:cNvPr id="6" name="TextBox 5"/>
          <p:cNvSpPr txBox="1"/>
          <p:nvPr/>
        </p:nvSpPr>
        <p:spPr>
          <a:xfrm>
            <a:off x="4593210" y="5257800"/>
            <a:ext cx="4451023" cy="1477328"/>
          </a:xfrm>
          <a:prstGeom prst="rect">
            <a:avLst/>
          </a:prstGeom>
          <a:solidFill>
            <a:schemeClr val="tx2"/>
          </a:solidFill>
        </p:spPr>
        <p:txBody>
          <a:bodyPr wrap="square" rtlCol="0">
            <a:spAutoFit/>
          </a:bodyPr>
          <a:lstStyle/>
          <a:p>
            <a:r>
              <a:rPr lang="en-US" dirty="0">
                <a:solidFill>
                  <a:schemeClr val="bg1"/>
                </a:solidFill>
              </a:rPr>
              <a:t>If you don’t have access to the Internet or need help, simply contact your dedicated Blue Shield Member Services team at </a:t>
            </a:r>
            <a:r>
              <a:rPr lang="en-US" dirty="0" smtClean="0">
                <a:solidFill>
                  <a:schemeClr val="bg1"/>
                </a:solidFill>
              </a:rPr>
              <a:t>(855) 599-2657 for </a:t>
            </a:r>
            <a:r>
              <a:rPr lang="en-US" dirty="0">
                <a:solidFill>
                  <a:schemeClr val="bg1"/>
                </a:solidFill>
              </a:rPr>
              <a:t>personal assistance or to request a provider directory.</a:t>
            </a:r>
          </a:p>
        </p:txBody>
      </p:sp>
      <p:sp>
        <p:nvSpPr>
          <p:cNvPr id="7" name="TextBox 6"/>
          <p:cNvSpPr txBox="1"/>
          <p:nvPr/>
        </p:nvSpPr>
        <p:spPr>
          <a:xfrm>
            <a:off x="152400" y="3886200"/>
            <a:ext cx="4038600" cy="2031325"/>
          </a:xfrm>
          <a:prstGeom prst="rect">
            <a:avLst/>
          </a:prstGeom>
          <a:solidFill>
            <a:schemeClr val="tx2">
              <a:lumMod val="20000"/>
              <a:lumOff val="80000"/>
            </a:schemeClr>
          </a:solidFill>
        </p:spPr>
        <p:txBody>
          <a:bodyPr wrap="square" rtlCol="0">
            <a:spAutoFit/>
          </a:bodyPr>
          <a:lstStyle/>
          <a:p>
            <a:r>
              <a:rPr lang="en-US" b="1" dirty="0"/>
              <a:t>Finding providers outside of California</a:t>
            </a:r>
          </a:p>
          <a:p>
            <a:r>
              <a:rPr lang="en-US" dirty="0"/>
              <a:t>The BlueCard </a:t>
            </a:r>
            <a:r>
              <a:rPr lang="en-US" dirty="0" smtClean="0"/>
              <a:t>Program </a:t>
            </a:r>
            <a:r>
              <a:rPr lang="en-US" dirty="0"/>
              <a:t>gives SISC PPO participants access to care across the United </a:t>
            </a:r>
            <a:r>
              <a:rPr lang="en-US" dirty="0" smtClean="0"/>
              <a:t>You </a:t>
            </a:r>
            <a:r>
              <a:rPr lang="en-US" dirty="0"/>
              <a:t>can locate a BlueCard </a:t>
            </a:r>
            <a:r>
              <a:rPr lang="en-US" dirty="0" smtClean="0"/>
              <a:t>provider </a:t>
            </a:r>
            <a:r>
              <a:rPr lang="en-US" dirty="0"/>
              <a:t>at any time by </a:t>
            </a:r>
            <a:r>
              <a:rPr lang="en-US" dirty="0" smtClean="0"/>
              <a:t>calling (800</a:t>
            </a:r>
            <a:r>
              <a:rPr lang="en-US" dirty="0"/>
              <a:t>) </a:t>
            </a:r>
            <a:r>
              <a:rPr lang="en-US" dirty="0" smtClean="0"/>
              <a:t>810-BLUE (2583).</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09600"/>
            <a:ext cx="2616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4393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Coverage for urgent/emergent services outside the U.S. -  Blue Shield PPO </a:t>
            </a:r>
            <a:br>
              <a:rPr lang="en-US" sz="2800" dirty="0" smtClean="0"/>
            </a:br>
            <a:endParaRPr lang="en-US" sz="2800" dirty="0"/>
          </a:p>
        </p:txBody>
      </p:sp>
      <p:sp>
        <p:nvSpPr>
          <p:cNvPr id="3" name="Content Placeholder 2"/>
          <p:cNvSpPr>
            <a:spLocks noGrp="1"/>
          </p:cNvSpPr>
          <p:nvPr>
            <p:ph idx="1"/>
          </p:nvPr>
        </p:nvSpPr>
        <p:spPr>
          <a:xfrm>
            <a:off x="457200" y="1371600"/>
            <a:ext cx="8229600" cy="4876800"/>
          </a:xfrm>
        </p:spPr>
        <p:txBody>
          <a:bodyPr>
            <a:noAutofit/>
          </a:bodyPr>
          <a:lstStyle/>
          <a:p>
            <a:r>
              <a:rPr lang="en-US" sz="1800" dirty="0">
                <a:latin typeface="+mj-lt"/>
              </a:rPr>
              <a:t>If you require inpatient care, call the BlueCard Worldwide Service Center collect at </a:t>
            </a:r>
            <a:r>
              <a:rPr lang="en-US" sz="1800" b="1" dirty="0">
                <a:latin typeface="+mj-lt"/>
              </a:rPr>
              <a:t>(804) 673-1177 </a:t>
            </a:r>
            <a:r>
              <a:rPr lang="en-US" sz="1800" dirty="0">
                <a:latin typeface="+mj-lt"/>
              </a:rPr>
              <a:t>from outside the country or </a:t>
            </a:r>
            <a:r>
              <a:rPr lang="en-US" sz="1800" b="1" dirty="0">
                <a:latin typeface="+mj-lt"/>
              </a:rPr>
              <a:t>(800) 810-BLUE (2583) </a:t>
            </a:r>
            <a:r>
              <a:rPr lang="en-US" sz="1800" dirty="0">
                <a:latin typeface="+mj-lt"/>
              </a:rPr>
              <a:t>from within the United States. </a:t>
            </a:r>
            <a:endParaRPr lang="en-US" sz="1800" dirty="0" smtClean="0">
              <a:latin typeface="+mj-lt"/>
            </a:endParaRPr>
          </a:p>
          <a:p>
            <a:endParaRPr lang="en-US" sz="800" dirty="0" smtClean="0">
              <a:latin typeface="+mj-lt"/>
            </a:endParaRPr>
          </a:p>
          <a:p>
            <a:r>
              <a:rPr lang="en-US" sz="1800" dirty="0" smtClean="0">
                <a:latin typeface="+mj-lt"/>
              </a:rPr>
              <a:t>In </a:t>
            </a:r>
            <a:r>
              <a:rPr lang="en-US" sz="1800" dirty="0">
                <a:latin typeface="+mj-lt"/>
              </a:rPr>
              <a:t>most cases, you won’t need to pay up front for inpatient care at BlueCard Worldwide hospitals, except the out-of-pocket expenses you’d normally pay. </a:t>
            </a:r>
            <a:endParaRPr lang="en-US" sz="1800" dirty="0" smtClean="0">
              <a:latin typeface="+mj-lt"/>
            </a:endParaRPr>
          </a:p>
          <a:p>
            <a:endParaRPr lang="en-US" sz="800" dirty="0">
              <a:latin typeface="+mj-lt"/>
            </a:endParaRPr>
          </a:p>
          <a:p>
            <a:r>
              <a:rPr lang="en-US" sz="1800" dirty="0" smtClean="0">
                <a:latin typeface="+mj-lt"/>
              </a:rPr>
              <a:t>You </a:t>
            </a:r>
            <a:r>
              <a:rPr lang="en-US" sz="1800" dirty="0">
                <a:latin typeface="+mj-lt"/>
              </a:rPr>
              <a:t>should also contact the customer service number on your Blue Shield ID card to get medical authorization. The hospital should submit the claim on your behalf if it is a BlueCard provider</a:t>
            </a:r>
            <a:r>
              <a:rPr lang="en-US" sz="1800" dirty="0" smtClean="0">
                <a:latin typeface="+mj-lt"/>
              </a:rPr>
              <a:t>.</a:t>
            </a:r>
          </a:p>
          <a:p>
            <a:endParaRPr lang="en-US" sz="800" dirty="0" smtClean="0">
              <a:latin typeface="+mj-lt"/>
            </a:endParaRPr>
          </a:p>
          <a:p>
            <a:r>
              <a:rPr lang="en-US" sz="1800" dirty="0">
                <a:latin typeface="+mj-lt"/>
              </a:rPr>
              <a:t>In the event that there are no BlueCard providers in the country you’re visiting, go to any provider, pay them directly for your healthcare services, and then submit </a:t>
            </a:r>
            <a:r>
              <a:rPr lang="en-US" sz="1800" dirty="0" smtClean="0">
                <a:latin typeface="+mj-lt"/>
              </a:rPr>
              <a:t>the itemized </a:t>
            </a:r>
            <a:r>
              <a:rPr lang="en-US" sz="1800" dirty="0">
                <a:latin typeface="+mj-lt"/>
              </a:rPr>
              <a:t>bill to </a:t>
            </a:r>
            <a:r>
              <a:rPr lang="en-US" sz="1800" dirty="0" smtClean="0">
                <a:latin typeface="+mj-lt"/>
              </a:rPr>
              <a:t>Blue Shield </a:t>
            </a:r>
            <a:r>
              <a:rPr lang="en-US" sz="1800" dirty="0">
                <a:latin typeface="+mj-lt"/>
              </a:rPr>
              <a:t>for reimbursement. </a:t>
            </a:r>
            <a:endParaRPr lang="en-US" sz="1800" dirty="0" smtClean="0">
              <a:latin typeface="+mj-lt"/>
            </a:endParaRPr>
          </a:p>
          <a:p>
            <a:endParaRPr lang="en-US" sz="800" dirty="0">
              <a:latin typeface="+mj-lt"/>
            </a:endParaRPr>
          </a:p>
          <a:p>
            <a:r>
              <a:rPr lang="en-US" sz="1800" dirty="0">
                <a:latin typeface="+mj-lt"/>
              </a:rPr>
              <a:t>If you’re taking medication and plan to work or travel abroad, we suggest you obtain a sufficient supply of your regular prescription drugs to last the duration of your stay. If you need to get medication as a result of emergency treatment while traveling abroad, you will need to pay for it at that time and then submit the bill along with your completed international claim form for reimbursement</a:t>
            </a:r>
          </a:p>
        </p:txBody>
      </p:sp>
      <p:sp>
        <p:nvSpPr>
          <p:cNvPr id="4" name="Slide Number Placeholder 3"/>
          <p:cNvSpPr>
            <a:spLocks noGrp="1"/>
          </p:cNvSpPr>
          <p:nvPr>
            <p:ph type="sldNum" sz="quarter" idx="12"/>
          </p:nvPr>
        </p:nvSpPr>
        <p:spPr/>
        <p:txBody>
          <a:bodyPr/>
          <a:lstStyle/>
          <a:p>
            <a:fld id="{0CFEC368-1D7A-4F81-ABF6-AE0E36BAF64C}" type="slidenum">
              <a:rPr lang="en-US" smtClean="0"/>
              <a:pPr/>
              <a:t>15</a:t>
            </a:fld>
            <a:endParaRPr lang="en-US" dirty="0"/>
          </a:p>
        </p:txBody>
      </p:sp>
    </p:spTree>
    <p:extLst>
      <p:ext uri="{BB962C8B-B14F-4D97-AF65-F5344CB8AC3E}">
        <p14:creationId xmlns:p14="http://schemas.microsoft.com/office/powerpoint/2010/main" val="4191600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1"/>
                </a:solidFill>
              </a:rPr>
              <a:t>2019-20 </a:t>
            </a:r>
            <a:r>
              <a:rPr lang="en-US" sz="2800" dirty="0">
                <a:solidFill>
                  <a:schemeClr val="tx1"/>
                </a:solidFill>
              </a:rPr>
              <a:t>PLAN OPTIONS Retirees </a:t>
            </a:r>
            <a:r>
              <a:rPr lang="en-US" sz="2800" dirty="0" smtClean="0">
                <a:solidFill>
                  <a:schemeClr val="tx1"/>
                </a:solidFill>
              </a:rPr>
              <a:t>age 65+ </a:t>
            </a:r>
            <a:r>
              <a:rPr lang="en-US" sz="2800" dirty="0">
                <a:solidFill>
                  <a:schemeClr val="tx1"/>
                </a:solidFill>
              </a:rPr>
              <a:t/>
            </a:r>
            <a:br>
              <a:rPr lang="en-US" sz="2800" dirty="0">
                <a:solidFill>
                  <a:schemeClr val="tx1"/>
                </a:solidFill>
              </a:rPr>
            </a:br>
            <a:endParaRPr lang="en-US" sz="2800" dirty="0"/>
          </a:p>
        </p:txBody>
      </p:sp>
      <p:sp>
        <p:nvSpPr>
          <p:cNvPr id="3" name="Content Placeholder 2"/>
          <p:cNvSpPr>
            <a:spLocks noGrp="1"/>
          </p:cNvSpPr>
          <p:nvPr>
            <p:ph idx="1"/>
          </p:nvPr>
        </p:nvSpPr>
        <p:spPr/>
        <p:txBody>
          <a:bodyPr/>
          <a:lstStyle/>
          <a:p>
            <a:pPr marL="0" indent="0">
              <a:spcBef>
                <a:spcPts val="0"/>
              </a:spcBef>
              <a:buNone/>
            </a:pPr>
            <a:r>
              <a:rPr lang="en-US" sz="2000" b="1" dirty="0">
                <a:latin typeface="+mj-lt"/>
              </a:rPr>
              <a:t>Kaiser Permanente Senior Advantage HMO (Age 65+)</a:t>
            </a:r>
          </a:p>
          <a:p>
            <a:pPr marL="342900" lvl="0" indent="-342900">
              <a:spcBef>
                <a:spcPts val="0"/>
              </a:spcBef>
              <a:buFont typeface="Symbol"/>
              <a:buChar char=""/>
            </a:pPr>
            <a:r>
              <a:rPr lang="en-US" sz="2000" dirty="0">
                <a:latin typeface="+mj-lt"/>
              </a:rPr>
              <a:t>$10 Office Visit Copay</a:t>
            </a:r>
          </a:p>
          <a:p>
            <a:pPr marL="342900" lvl="0" indent="-342900">
              <a:spcBef>
                <a:spcPts val="0"/>
              </a:spcBef>
              <a:buFont typeface="Symbol"/>
              <a:buChar char=""/>
            </a:pPr>
            <a:r>
              <a:rPr lang="en-US" sz="2000" dirty="0">
                <a:latin typeface="+mj-lt"/>
              </a:rPr>
              <a:t>No Deductibles or Co-Insurance payments</a:t>
            </a:r>
          </a:p>
          <a:p>
            <a:pPr marL="342900" lvl="0" indent="-342900">
              <a:spcBef>
                <a:spcPts val="0"/>
              </a:spcBef>
              <a:buFont typeface="Symbol"/>
              <a:buChar char=""/>
            </a:pPr>
            <a:r>
              <a:rPr lang="en-US" sz="2000" dirty="0">
                <a:latin typeface="+mj-lt"/>
              </a:rPr>
              <a:t>Medical out of pocket maximum: $1,500-individual/$</a:t>
            </a:r>
            <a:r>
              <a:rPr lang="en-US" sz="2000" dirty="0" smtClean="0">
                <a:latin typeface="+mj-lt"/>
              </a:rPr>
              <a:t>3,000-family</a:t>
            </a:r>
          </a:p>
          <a:p>
            <a:pPr marL="342900" lvl="0" indent="-342900">
              <a:spcBef>
                <a:spcPts val="0"/>
              </a:spcBef>
              <a:buFont typeface="Symbol"/>
              <a:buChar char=""/>
            </a:pPr>
            <a:endParaRPr lang="en-US" sz="2000" dirty="0">
              <a:latin typeface="+mj-lt"/>
              <a:ea typeface="Calibri"/>
              <a:cs typeface="Times New Roman"/>
            </a:endParaRPr>
          </a:p>
          <a:p>
            <a:pPr marL="342900" indent="-342900">
              <a:spcBef>
                <a:spcPts val="0"/>
              </a:spcBef>
              <a:buFont typeface="Symbol"/>
              <a:buChar char=""/>
            </a:pPr>
            <a:r>
              <a:rPr lang="en-US" sz="2000" b="1" dirty="0" smtClean="0">
                <a:latin typeface="+mj-lt"/>
              </a:rPr>
              <a:t>Reminder, Hearing Aid Benefits were added to Kaiser plans </a:t>
            </a:r>
            <a:r>
              <a:rPr lang="en-US" sz="2000" b="1" dirty="0">
                <a:latin typeface="+mj-lt"/>
              </a:rPr>
              <a:t>effective October 1, 2018:</a:t>
            </a:r>
          </a:p>
          <a:p>
            <a:pPr marL="342900" indent="-342900">
              <a:spcBef>
                <a:spcPts val="0"/>
              </a:spcBef>
              <a:buFont typeface="Symbol"/>
              <a:buChar char=""/>
            </a:pPr>
            <a:r>
              <a:rPr lang="en-US" altLang="en-US" sz="2000" dirty="0">
                <a:latin typeface="+mj-lt"/>
              </a:rPr>
              <a:t>A hearing aid benefit  </a:t>
            </a:r>
            <a:r>
              <a:rPr lang="en-US" altLang="en-US" sz="2000" dirty="0" smtClean="0">
                <a:latin typeface="+mj-lt"/>
              </a:rPr>
              <a:t>is now available on all </a:t>
            </a:r>
            <a:r>
              <a:rPr lang="en-US" altLang="en-US" sz="2000" dirty="0">
                <a:latin typeface="+mj-lt"/>
              </a:rPr>
              <a:t>traditional </a:t>
            </a:r>
            <a:r>
              <a:rPr lang="en-US" altLang="en-US" sz="2000" dirty="0" smtClean="0">
                <a:latin typeface="+mj-lt"/>
              </a:rPr>
              <a:t>Kaiser HMO</a:t>
            </a:r>
            <a:r>
              <a:rPr lang="en-US" altLang="en-US" sz="2000" dirty="0">
                <a:latin typeface="+mj-lt"/>
              </a:rPr>
              <a:t>, and Senior Advantage plans.</a:t>
            </a:r>
          </a:p>
          <a:p>
            <a:endParaRPr lang="en-US" altLang="en-US" sz="2000" dirty="0" smtClean="0">
              <a:latin typeface="+mj-lt"/>
            </a:endParaRPr>
          </a:p>
          <a:p>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16</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72" y="4876800"/>
            <a:ext cx="7023100"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9688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normAutofit/>
          </a:bodyPr>
          <a:lstStyle/>
          <a:p>
            <a:r>
              <a:rPr lang="en-US" sz="2800" dirty="0" smtClean="0"/>
              <a:t>Kaiser Permanente Senior Advantage </a:t>
            </a:r>
            <a:endParaRPr lang="en-US" sz="2800" dirty="0"/>
          </a:p>
        </p:txBody>
      </p:sp>
      <p:sp>
        <p:nvSpPr>
          <p:cNvPr id="3" name="Content Placeholder 2"/>
          <p:cNvSpPr>
            <a:spLocks noGrp="1"/>
          </p:cNvSpPr>
          <p:nvPr>
            <p:ph idx="1"/>
          </p:nvPr>
        </p:nvSpPr>
        <p:spPr>
          <a:xfrm>
            <a:off x="457200" y="1600200"/>
            <a:ext cx="8229600" cy="4572000"/>
          </a:xfrm>
        </p:spPr>
        <p:txBody>
          <a:bodyPr>
            <a:normAutofit lnSpcReduction="10000"/>
          </a:bodyPr>
          <a:lstStyle/>
          <a:p>
            <a:r>
              <a:rPr lang="en-US" sz="2000" b="1" dirty="0" smtClean="0"/>
              <a:t>Benefit </a:t>
            </a:r>
            <a:r>
              <a:rPr lang="en-US" sz="2000" b="1" dirty="0"/>
              <a:t>overview </a:t>
            </a:r>
            <a:r>
              <a:rPr lang="en-US" sz="2000" b="1" dirty="0" smtClean="0"/>
              <a:t>- Retirees Age 65 with Medicare Assigned to KP</a:t>
            </a:r>
            <a:endParaRPr lang="en-US" sz="2000" b="1" dirty="0"/>
          </a:p>
          <a:p>
            <a:pPr lvl="1"/>
            <a:r>
              <a:rPr lang="en-US" dirty="0" smtClean="0"/>
              <a:t>$10 </a:t>
            </a:r>
            <a:r>
              <a:rPr lang="en-US" dirty="0"/>
              <a:t>office visit copay</a:t>
            </a:r>
          </a:p>
          <a:p>
            <a:pPr lvl="1"/>
            <a:r>
              <a:rPr lang="en-US" dirty="0" smtClean="0"/>
              <a:t>Medicare Part D drug coverage:(</a:t>
            </a:r>
            <a:r>
              <a:rPr lang="en-US" dirty="0"/>
              <a:t>up to a 100 day supply): $10 </a:t>
            </a:r>
            <a:r>
              <a:rPr lang="en-US" dirty="0" smtClean="0"/>
              <a:t>generic </a:t>
            </a:r>
            <a:r>
              <a:rPr lang="en-US" dirty="0"/>
              <a:t>/ </a:t>
            </a:r>
            <a:r>
              <a:rPr lang="en-US" dirty="0" smtClean="0"/>
              <a:t>$20 brand (No doughnut hole / coverage gap)</a:t>
            </a:r>
          </a:p>
          <a:p>
            <a:pPr lvl="1"/>
            <a:r>
              <a:rPr lang="en-US" dirty="0" smtClean="0"/>
              <a:t>No deductible</a:t>
            </a:r>
            <a:endParaRPr lang="en-US" dirty="0"/>
          </a:p>
          <a:p>
            <a:pPr lvl="1"/>
            <a:r>
              <a:rPr lang="en-US" dirty="0" smtClean="0"/>
              <a:t>$50 </a:t>
            </a:r>
            <a:r>
              <a:rPr lang="en-US" dirty="0"/>
              <a:t>ER copay (waived if admitted directly to hospital</a:t>
            </a:r>
            <a:r>
              <a:rPr lang="en-US" dirty="0" smtClean="0"/>
              <a:t>)</a:t>
            </a:r>
          </a:p>
          <a:p>
            <a:pPr lvl="1"/>
            <a:r>
              <a:rPr lang="en-US" dirty="0" smtClean="0"/>
              <a:t>Hospitalization: No Charge</a:t>
            </a:r>
            <a:endParaRPr lang="en-US" dirty="0"/>
          </a:p>
          <a:p>
            <a:pPr lvl="1"/>
            <a:r>
              <a:rPr lang="en-US" dirty="0" smtClean="0"/>
              <a:t>Maximum </a:t>
            </a:r>
            <a:r>
              <a:rPr lang="en-US" dirty="0"/>
              <a:t>annual copayment liability is $1,500 individual / $3,000 </a:t>
            </a:r>
            <a:r>
              <a:rPr lang="en-US" dirty="0" smtClean="0"/>
              <a:t>family</a:t>
            </a:r>
          </a:p>
          <a:p>
            <a:pPr lvl="1"/>
            <a:r>
              <a:rPr lang="en-US" dirty="0" smtClean="0"/>
              <a:t>Vision benefit allowance at Kaiser Optical: $150 toward eyeglasses or contact lenses every 24 months.</a:t>
            </a:r>
          </a:p>
          <a:p>
            <a:pPr lvl="1"/>
            <a:r>
              <a:rPr lang="en-US" dirty="0" smtClean="0"/>
              <a:t>Chiropractic </a:t>
            </a:r>
            <a:r>
              <a:rPr lang="en-US" dirty="0"/>
              <a:t>and acupuncture benefit $10 / 30 visits per year </a:t>
            </a:r>
            <a:br>
              <a:rPr lang="en-US" dirty="0"/>
            </a:br>
            <a:r>
              <a:rPr lang="en-US" dirty="0"/>
              <a:t>(must be authorized by ASH</a:t>
            </a:r>
            <a:r>
              <a:rPr lang="en-US" dirty="0" smtClean="0"/>
              <a:t>)</a:t>
            </a:r>
          </a:p>
          <a:p>
            <a:pPr lvl="1"/>
            <a:r>
              <a:rPr lang="en-US" dirty="0" smtClean="0"/>
              <a:t>Silver &amp; Fit Exercise and Healthy Aging Program</a:t>
            </a:r>
            <a:endParaRPr lang="en-US" dirty="0"/>
          </a:p>
          <a:p>
            <a:endParaRPr lang="en-US" b="1"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17</a:t>
            </a:fld>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4913" y="304800"/>
            <a:ext cx="2859087"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9286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normAutofit fontScale="90000"/>
          </a:bodyPr>
          <a:lstStyle/>
          <a:p>
            <a:r>
              <a:rPr lang="en-US" dirty="0" smtClean="0"/>
              <a:t>Kaiser Permanente Senior Advantage </a:t>
            </a:r>
            <a:endParaRPr lang="en-US" dirty="0"/>
          </a:p>
        </p:txBody>
      </p:sp>
      <p:sp>
        <p:nvSpPr>
          <p:cNvPr id="3" name="Content Placeholder 2"/>
          <p:cNvSpPr>
            <a:spLocks noGrp="1"/>
          </p:cNvSpPr>
          <p:nvPr>
            <p:ph idx="1"/>
          </p:nvPr>
        </p:nvSpPr>
        <p:spPr>
          <a:xfrm>
            <a:off x="457200" y="1600200"/>
            <a:ext cx="8229600" cy="1981200"/>
          </a:xfrm>
        </p:spPr>
        <p:txBody>
          <a:bodyPr>
            <a:normAutofit/>
          </a:bodyPr>
          <a:lstStyle/>
          <a:p>
            <a:r>
              <a:rPr lang="en-US" sz="2000" b="1" dirty="0" smtClean="0"/>
              <a:t>New Feature: Silver &amp; Fit Exercise and Healthy Aging Program</a:t>
            </a:r>
            <a:endParaRPr lang="en-US" sz="2000" dirty="0" smtClean="0"/>
          </a:p>
          <a:p>
            <a:pPr lvl="1"/>
            <a:r>
              <a:rPr lang="en-US" sz="1600" dirty="0" smtClean="0"/>
              <a:t>Available only to KPSA members</a:t>
            </a:r>
          </a:p>
          <a:p>
            <a:pPr lvl="1"/>
            <a:r>
              <a:rPr lang="en-US" sz="1600" b="1" dirty="0" smtClean="0"/>
              <a:t>Benefits include: </a:t>
            </a:r>
          </a:p>
          <a:p>
            <a:pPr lvl="2"/>
            <a:r>
              <a:rPr lang="en-US" sz="1400" b="1" dirty="0" smtClean="0"/>
              <a:t>Gym Membership at participating clubs</a:t>
            </a:r>
          </a:p>
          <a:p>
            <a:pPr lvl="2"/>
            <a:r>
              <a:rPr lang="en-US" sz="1400" b="1" dirty="0" smtClean="0"/>
              <a:t>Home Fitness Program</a:t>
            </a:r>
          </a:p>
          <a:p>
            <a:pPr lvl="2"/>
            <a:r>
              <a:rPr lang="en-US" sz="1400" b="1" dirty="0" smtClean="0"/>
              <a:t>Healthy Aging Resource Library</a:t>
            </a:r>
          </a:p>
          <a:p>
            <a:pPr lvl="2"/>
            <a:endParaRPr lang="en-US" sz="1400" b="1"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18</a:t>
            </a:fld>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4913" y="304800"/>
            <a:ext cx="2859087"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2057400"/>
            <a:ext cx="2422308" cy="136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04800" y="3467378"/>
            <a:ext cx="8378757" cy="646331"/>
          </a:xfrm>
          <a:prstGeom prst="rect">
            <a:avLst/>
          </a:prstGeom>
          <a:solidFill>
            <a:schemeClr val="tx2"/>
          </a:solidFill>
          <a:ln>
            <a:solidFill>
              <a:schemeClr val="accent1"/>
            </a:solidFill>
          </a:ln>
        </p:spPr>
        <p:txBody>
          <a:bodyPr wrap="square" rtlCol="0">
            <a:spAutoFit/>
          </a:bodyPr>
          <a:lstStyle/>
          <a:p>
            <a:r>
              <a:rPr lang="en-US" b="1" dirty="0">
                <a:solidFill>
                  <a:schemeClr val="bg1"/>
                </a:solidFill>
              </a:rPr>
              <a:t>To learn more about Silver&amp;Fit, including how to register and find fitness facilities near you, visit SilverandFit.com.</a:t>
            </a:r>
          </a:p>
        </p:txBody>
      </p:sp>
      <p:sp>
        <p:nvSpPr>
          <p:cNvPr id="5" name="TextBox 4"/>
          <p:cNvSpPr txBox="1"/>
          <p:nvPr/>
        </p:nvSpPr>
        <p:spPr>
          <a:xfrm>
            <a:off x="609600" y="4572000"/>
            <a:ext cx="6323206" cy="646331"/>
          </a:xfrm>
          <a:prstGeom prst="rect">
            <a:avLst/>
          </a:prstGeom>
          <a:noFill/>
        </p:spPr>
        <p:txBody>
          <a:bodyPr wrap="none" rtlCol="0">
            <a:spAutoFit/>
          </a:bodyPr>
          <a:lstStyle/>
          <a:p>
            <a:r>
              <a:rPr lang="en-US" dirty="0" smtClean="0"/>
              <a:t>Local participating gyms include:</a:t>
            </a:r>
          </a:p>
          <a:p>
            <a:r>
              <a:rPr lang="en-US" dirty="0" smtClean="0"/>
              <a:t>Brenda, Fit Republic, Curves, The House Fitness, In-Shape</a:t>
            </a:r>
            <a:endParaRPr lang="en-US" dirty="0"/>
          </a:p>
        </p:txBody>
      </p:sp>
    </p:spTree>
    <p:extLst>
      <p:ext uri="{BB962C8B-B14F-4D97-AF65-F5344CB8AC3E}">
        <p14:creationId xmlns:p14="http://schemas.microsoft.com/office/powerpoint/2010/main" val="3534917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Kaiser Permanente Senior Advantage</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19</a:t>
            </a:fld>
            <a:endParaRPr lang="en-US" dirty="0"/>
          </a:p>
        </p:txBody>
      </p:sp>
      <p:sp>
        <p:nvSpPr>
          <p:cNvPr id="5" name="Content Placeholder 4"/>
          <p:cNvSpPr txBox="1">
            <a:spLocks noGrp="1"/>
          </p:cNvSpPr>
          <p:nvPr>
            <p:ph idx="1"/>
          </p:nvPr>
        </p:nvSpPr>
        <p:spPr>
          <a:xfrm>
            <a:off x="457200" y="1600200"/>
            <a:ext cx="8229600" cy="3490186"/>
          </a:xfrm>
          <a:prstGeom prst="rect">
            <a:avLst/>
          </a:prstGeom>
          <a:solidFill>
            <a:schemeClr val="tx2">
              <a:lumMod val="20000"/>
              <a:lumOff val="80000"/>
            </a:schemeClr>
          </a:solidFill>
        </p:spPr>
        <p:txBody>
          <a:bodyPr wrap="square" rtlCol="0">
            <a:spAutoFit/>
          </a:bodyPr>
          <a:lstStyle/>
          <a:p>
            <a:r>
              <a:rPr lang="en-US" sz="1600" b="1" dirty="0" smtClean="0"/>
              <a:t>Important Kaiser Reminders:</a:t>
            </a:r>
          </a:p>
          <a:p>
            <a:r>
              <a:rPr lang="en-US" sz="1600" dirty="0" smtClean="0"/>
              <a:t>You </a:t>
            </a:r>
            <a:r>
              <a:rPr lang="en-US" sz="1600" dirty="0"/>
              <a:t>must physically </a:t>
            </a:r>
            <a:r>
              <a:rPr lang="en-US" sz="1600" dirty="0" smtClean="0"/>
              <a:t>live </a:t>
            </a:r>
            <a:r>
              <a:rPr lang="en-US" sz="1600" dirty="0"/>
              <a:t>in the </a:t>
            </a:r>
            <a:r>
              <a:rPr lang="en-US" sz="1600" dirty="0" smtClean="0"/>
              <a:t>Kaiser Permanente Senior Advantage </a:t>
            </a:r>
            <a:r>
              <a:rPr lang="en-US" sz="1600" dirty="0"/>
              <a:t>service areas to </a:t>
            </a:r>
            <a:r>
              <a:rPr lang="en-US" sz="1600" dirty="0" smtClean="0"/>
              <a:t>enroll in Kaiser</a:t>
            </a:r>
          </a:p>
          <a:p>
            <a:endParaRPr lang="en-US" sz="1600" dirty="0"/>
          </a:p>
          <a:p>
            <a:r>
              <a:rPr lang="en-US" sz="1600" dirty="0" smtClean="0"/>
              <a:t>You must enroll in Medicare Parts A &amp; B, and assign Medicare to Kaiser</a:t>
            </a:r>
          </a:p>
          <a:p>
            <a:endParaRPr lang="en-US" sz="1600" dirty="0"/>
          </a:p>
          <a:p>
            <a:r>
              <a:rPr lang="en-US" sz="1600" dirty="0"/>
              <a:t>Member responsible for cost of services not authorized by Kaiser Permanente </a:t>
            </a:r>
          </a:p>
          <a:p>
            <a:endParaRPr lang="en-US" sz="1600" dirty="0"/>
          </a:p>
          <a:p>
            <a:r>
              <a:rPr lang="en-US" sz="1600" dirty="0"/>
              <a:t>Emergency services available when traveling outside the Kaiser Service area</a:t>
            </a:r>
          </a:p>
          <a:p>
            <a:endParaRPr lang="en-US" sz="1600" dirty="0"/>
          </a:p>
          <a:p>
            <a:r>
              <a:rPr lang="en-US" sz="1600" dirty="0"/>
              <a:t>In non-emergency, always begin by calling Kaiser Customer Service for guidance in accessing care</a:t>
            </a:r>
          </a:p>
        </p:txBody>
      </p:sp>
    </p:spTree>
    <p:extLst>
      <p:ext uri="{BB962C8B-B14F-4D97-AF65-F5344CB8AC3E}">
        <p14:creationId xmlns:p14="http://schemas.microsoft.com/office/powerpoint/2010/main" val="474455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63" y="399158"/>
            <a:ext cx="5867400" cy="762000"/>
          </a:xfrm>
        </p:spPr>
        <p:txBody>
          <a:bodyPr>
            <a:noAutofit/>
          </a:bodyPr>
          <a:lstStyle/>
          <a:p>
            <a:r>
              <a:rPr lang="en-US" sz="2400" dirty="0" smtClean="0"/>
              <a:t> </a:t>
            </a:r>
            <a:endParaRPr lang="en-US" sz="2400" dirty="0">
              <a:solidFill>
                <a:schemeClr val="accent1">
                  <a:lumMod val="75000"/>
                </a:schemeClr>
              </a:solidFill>
            </a:endParaRPr>
          </a:p>
        </p:txBody>
      </p:sp>
      <p:sp>
        <p:nvSpPr>
          <p:cNvPr id="3" name="Slide Number Placeholder 2"/>
          <p:cNvSpPr>
            <a:spLocks noGrp="1"/>
          </p:cNvSpPr>
          <p:nvPr>
            <p:ph type="sldNum" sz="quarter" idx="12"/>
          </p:nvPr>
        </p:nvSpPr>
        <p:spPr/>
        <p:txBody>
          <a:bodyPr/>
          <a:lstStyle/>
          <a:p>
            <a:fld id="{0CFEC368-1D7A-4F81-ABF6-AE0E36BAF64C}" type="slidenum">
              <a:rPr lang="en-US" smtClean="0"/>
              <a:pPr/>
              <a:t>2</a:t>
            </a:fld>
            <a:endParaRPr lang="en-US" dirty="0"/>
          </a:p>
        </p:txBody>
      </p:sp>
      <p:sp>
        <p:nvSpPr>
          <p:cNvPr id="4" name="Rectangle 3"/>
          <p:cNvSpPr/>
          <p:nvPr/>
        </p:nvSpPr>
        <p:spPr>
          <a:xfrm>
            <a:off x="304800" y="685800"/>
            <a:ext cx="1247457" cy="461665"/>
          </a:xfrm>
          <a:prstGeom prst="rect">
            <a:avLst/>
          </a:prstGeom>
        </p:spPr>
        <p:txBody>
          <a:bodyPr wrap="none">
            <a:spAutoFit/>
          </a:bodyPr>
          <a:lstStyle/>
          <a:p>
            <a:r>
              <a:rPr lang="en-US" sz="2400" dirty="0"/>
              <a:t>Agenda</a:t>
            </a:r>
          </a:p>
        </p:txBody>
      </p:sp>
      <p:sp>
        <p:nvSpPr>
          <p:cNvPr id="7" name="Rectangle 6"/>
          <p:cNvSpPr/>
          <p:nvPr/>
        </p:nvSpPr>
        <p:spPr>
          <a:xfrm>
            <a:off x="381000" y="1752600"/>
            <a:ext cx="4572000" cy="1754326"/>
          </a:xfrm>
          <a:prstGeom prst="rect">
            <a:avLst/>
          </a:prstGeom>
        </p:spPr>
        <p:txBody>
          <a:bodyPr>
            <a:spAutoFit/>
          </a:bodyPr>
          <a:lstStyle/>
          <a:p>
            <a:pPr marL="285750" indent="-285750">
              <a:buFont typeface="Arial" panose="020B0604020202020204" pitchFamily="34" charset="0"/>
              <a:buChar char="•"/>
            </a:pPr>
            <a:r>
              <a:rPr lang="en-US" dirty="0" smtClean="0"/>
              <a:t>Welcome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Open Enrollment Information</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Health Benefits Information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1306272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Narrow" pitchFamily="34" charset="0"/>
              </a:rPr>
              <a:t/>
            </a:r>
            <a:br>
              <a:rPr lang="en-US" b="1" dirty="0" smtClean="0">
                <a:latin typeface="Arial Narrow" pitchFamily="34" charset="0"/>
              </a:rPr>
            </a:br>
            <a:r>
              <a:rPr lang="en-US" b="1" dirty="0" smtClean="0">
                <a:latin typeface="Arial Narrow" pitchFamily="34" charset="0"/>
              </a:rPr>
              <a:t>My </a:t>
            </a:r>
            <a:r>
              <a:rPr lang="en-US" b="1" dirty="0">
                <a:latin typeface="Arial Narrow" pitchFamily="34" charset="0"/>
              </a:rPr>
              <a:t>Health Manager on kp.org</a:t>
            </a:r>
            <a:br>
              <a:rPr lang="en-US" b="1" dirty="0">
                <a:latin typeface="Arial Narrow" pitchFamily="34" charset="0"/>
              </a:rPr>
            </a:br>
            <a:endParaRPr lang="en-US" dirty="0"/>
          </a:p>
        </p:txBody>
      </p:sp>
      <p:sp>
        <p:nvSpPr>
          <p:cNvPr id="3" name="Content Placeholder 2"/>
          <p:cNvSpPr>
            <a:spLocks noGrp="1"/>
          </p:cNvSpPr>
          <p:nvPr>
            <p:ph idx="1"/>
          </p:nvPr>
        </p:nvSpPr>
        <p:spPr>
          <a:xfrm>
            <a:off x="457200" y="1600200"/>
            <a:ext cx="5715000" cy="4876800"/>
          </a:xfrm>
        </p:spPr>
        <p:txBody>
          <a:bodyPr>
            <a:normAutofit lnSpcReduction="10000"/>
          </a:bodyPr>
          <a:lstStyle/>
          <a:p>
            <a:pPr marL="285750" indent="-285750">
              <a:spcAft>
                <a:spcPts val="1200"/>
              </a:spcAft>
              <a:buClr>
                <a:srgbClr val="39531D"/>
              </a:buClr>
              <a:defRPr/>
            </a:pPr>
            <a:r>
              <a:rPr lang="en-US" sz="1600" dirty="0" smtClean="0"/>
              <a:t>Email </a:t>
            </a:r>
            <a:r>
              <a:rPr lang="en-US" sz="1600" dirty="0"/>
              <a:t>your doctor’s  office - send secure, routine messages to your physician’s office and get a response, usually within two business days.</a:t>
            </a:r>
          </a:p>
          <a:p>
            <a:pPr marL="285750" indent="-285750">
              <a:defRPr/>
            </a:pPr>
            <a:r>
              <a:rPr lang="en-US" sz="1600" dirty="0"/>
              <a:t>Refill prescriptions - order your prescription refills and have most of them mailed to your home—and postage is free.</a:t>
            </a:r>
          </a:p>
          <a:p>
            <a:pPr marL="285750" indent="-285750">
              <a:defRPr/>
            </a:pPr>
            <a:endParaRPr lang="en-US" sz="1600" dirty="0"/>
          </a:p>
          <a:p>
            <a:pPr marL="285750" indent="-285750">
              <a:defRPr/>
            </a:pPr>
            <a:r>
              <a:rPr lang="en-US" sz="1600" dirty="0"/>
              <a:t>Request, cancel, or review routine  appointments</a:t>
            </a:r>
          </a:p>
          <a:p>
            <a:pPr>
              <a:defRPr/>
            </a:pPr>
            <a:r>
              <a:rPr lang="en-US" sz="1600" dirty="0"/>
              <a:t>     and check past office visit information.</a:t>
            </a:r>
          </a:p>
          <a:p>
            <a:pPr>
              <a:defRPr/>
            </a:pPr>
            <a:endParaRPr lang="en-US" sz="1600" dirty="0"/>
          </a:p>
          <a:p>
            <a:pPr marL="285750" indent="-285750">
              <a:defRPr/>
            </a:pPr>
            <a:r>
              <a:rPr lang="en-US" sz="1600" dirty="0"/>
              <a:t>View recent immunizations,  most lab test results,  allergies, and your eligibility and benefits information.</a:t>
            </a:r>
          </a:p>
          <a:p>
            <a:pPr>
              <a:defRPr/>
            </a:pPr>
            <a:endParaRPr lang="en-US" sz="1600" dirty="0"/>
          </a:p>
          <a:p>
            <a:pPr marL="285750" indent="-285750">
              <a:defRPr/>
            </a:pPr>
            <a:r>
              <a:rPr lang="en-US" sz="1600" dirty="0"/>
              <a:t>Act for a family member. Access most of your family members’ health information using our secure online features.</a:t>
            </a:r>
          </a:p>
          <a:p>
            <a:pPr marL="1197864" lvl="2" indent="-283464">
              <a:spcAft>
                <a:spcPts val="600"/>
              </a:spcAft>
              <a:buClr>
                <a:srgbClr val="39531D"/>
              </a:buClr>
              <a:buFont typeface="Wingdings" pitchFamily="2" charset="2"/>
              <a:buChar char="§"/>
              <a:defRPr/>
            </a:pPr>
            <a:r>
              <a:rPr lang="en-US" sz="1600" dirty="0">
                <a:latin typeface="Arial Narrow" pitchFamily="34" charset="0"/>
              </a:rPr>
              <a:t>Help take care of a family member, like a child or parent, using these features and more</a:t>
            </a:r>
          </a:p>
          <a:p>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20</a:t>
            </a:fld>
            <a:endParaRPr lang="en-US" dirty="0"/>
          </a:p>
        </p:txBody>
      </p:sp>
      <p:pic>
        <p:nvPicPr>
          <p:cNvPr id="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5328"/>
          <a:stretch/>
        </p:blipFill>
        <p:spPr bwMode="auto">
          <a:xfrm>
            <a:off x="6092210" y="1447800"/>
            <a:ext cx="3042062"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2" descr="Kaiser Permanent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2210" y="457200"/>
            <a:ext cx="2857500" cy="61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898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
            </a:r>
            <a:br>
              <a:rPr lang="en-US" sz="2400" dirty="0" smtClean="0"/>
            </a:br>
            <a:r>
              <a:rPr lang="en-US" sz="2400" dirty="0" smtClean="0"/>
              <a:t>Expert </a:t>
            </a:r>
            <a:r>
              <a:rPr lang="en-US" sz="2400" dirty="0"/>
              <a:t>Medical </a:t>
            </a:r>
            <a:r>
              <a:rPr lang="en-US" sz="2400" dirty="0" smtClean="0"/>
              <a:t>Opinion Service - Available </a:t>
            </a:r>
            <a:r>
              <a:rPr lang="en-US" sz="2400" dirty="0"/>
              <a:t>to SISC PPO and Kaiser members under age 65 (Early Retirees</a:t>
            </a:r>
            <a:r>
              <a:rPr lang="en-US" sz="2400" dirty="0" smtClean="0"/>
              <a:t>)</a:t>
            </a:r>
            <a:r>
              <a:rPr lang="en-US" sz="2400" dirty="0"/>
              <a:t/>
            </a:r>
            <a:br>
              <a:rPr lang="en-US" sz="2400" dirty="0"/>
            </a:br>
            <a:r>
              <a:rPr lang="en-US" sz="2800" dirty="0" smtClean="0"/>
              <a:t/>
            </a:r>
            <a:br>
              <a:rPr lang="en-US" sz="2800" dirty="0" smtClean="0"/>
            </a:br>
            <a:endParaRPr lang="en-US" sz="2800" dirty="0"/>
          </a:p>
        </p:txBody>
      </p:sp>
      <p:sp>
        <p:nvSpPr>
          <p:cNvPr id="3" name="Content Placeholder 2"/>
          <p:cNvSpPr>
            <a:spLocks noGrp="1"/>
          </p:cNvSpPr>
          <p:nvPr>
            <p:ph idx="1"/>
          </p:nvPr>
        </p:nvSpPr>
        <p:spPr/>
        <p:txBody>
          <a:bodyPr>
            <a:normAutofit fontScale="47500" lnSpcReduction="20000"/>
          </a:bodyPr>
          <a:lstStyle/>
          <a:p>
            <a:pPr marL="0" indent="0">
              <a:buNone/>
            </a:pPr>
            <a:r>
              <a:rPr lang="en-US" sz="2000" b="1" dirty="0"/>
              <a:t>Results:</a:t>
            </a:r>
          </a:p>
          <a:p>
            <a:pPr marL="0" indent="0">
              <a:buNone/>
            </a:pPr>
            <a:r>
              <a:rPr lang="en-US" sz="2000" b="1" dirty="0"/>
              <a:t>Improved Diagnosis:  39%</a:t>
            </a:r>
          </a:p>
          <a:p>
            <a:pPr marL="0" indent="0">
              <a:buNone/>
            </a:pPr>
            <a:r>
              <a:rPr lang="en-US" sz="2000" b="1" dirty="0"/>
              <a:t>Modified Treatment:   60%</a:t>
            </a:r>
          </a:p>
          <a:p>
            <a:pPr marL="0" indent="0">
              <a:buNone/>
            </a:pPr>
            <a:endParaRPr lang="en-US" sz="1800" dirty="0"/>
          </a:p>
          <a:p>
            <a:pPr marL="0" indent="0">
              <a:buNone/>
            </a:pPr>
            <a:r>
              <a:rPr lang="en-US" sz="2500" dirty="0"/>
              <a:t>This benefit  gives members the opportunity to have their case reviewed by physicians at top institutions.</a:t>
            </a:r>
          </a:p>
          <a:p>
            <a:pPr marL="0" indent="0">
              <a:buNone/>
            </a:pPr>
            <a:endParaRPr lang="en-US" sz="2500" dirty="0"/>
          </a:p>
          <a:p>
            <a:r>
              <a:rPr lang="en-US" sz="2500" dirty="0"/>
              <a:t>No travel required</a:t>
            </a:r>
          </a:p>
          <a:p>
            <a:r>
              <a:rPr lang="en-US" sz="2500" dirty="0"/>
              <a:t>The  service gathers all of the members medical records</a:t>
            </a:r>
          </a:p>
          <a:p>
            <a:r>
              <a:rPr lang="en-US" sz="2500" dirty="0"/>
              <a:t>Turnaround is typically 2-3 weeks</a:t>
            </a:r>
          </a:p>
          <a:p>
            <a:r>
              <a:rPr lang="en-US" sz="2500" dirty="0"/>
              <a:t>Service is voluntary and provided at no charge</a:t>
            </a:r>
          </a:p>
          <a:p>
            <a:pPr marL="0" indent="0">
              <a:buNone/>
            </a:pPr>
            <a:endParaRPr lang="en-US" sz="2500" dirty="0"/>
          </a:p>
          <a:p>
            <a:pPr marL="0" indent="0">
              <a:buNone/>
            </a:pPr>
            <a:r>
              <a:rPr lang="en-US" sz="2500" dirty="0"/>
              <a:t>Member feedback:</a:t>
            </a:r>
          </a:p>
          <a:p>
            <a:pPr marL="0" indent="0">
              <a:buNone/>
            </a:pPr>
            <a:endParaRPr lang="en-US" sz="2500" b="1" dirty="0"/>
          </a:p>
          <a:p>
            <a:pPr marL="0" indent="0">
              <a:buNone/>
            </a:pPr>
            <a:r>
              <a:rPr lang="en-US" sz="2500" i="1" dirty="0"/>
              <a:t>“A doctor actually called me on the phone. My previous doctor who I had for years never only communicated with me personally. He also diagnosed my problem immediately. I have had problems with my stomach undiagnosed for years.”</a:t>
            </a:r>
          </a:p>
          <a:p>
            <a:pPr marL="0" indent="0">
              <a:buNone/>
            </a:pPr>
            <a:endParaRPr lang="en-US" sz="2500" i="1" dirty="0"/>
          </a:p>
          <a:p>
            <a:pPr marL="0" indent="0">
              <a:buNone/>
            </a:pPr>
            <a:r>
              <a:rPr lang="en-US" sz="2500" i="1" dirty="0"/>
              <a:t>“It blew my mind how much information and care went into the expert opinion. I never knew what was going on with my health all of these years. I will tell my colleagues about this.”</a:t>
            </a:r>
          </a:p>
          <a:p>
            <a:pPr marL="0" indent="0">
              <a:buNone/>
            </a:pPr>
            <a:endParaRPr lang="en-US" sz="2500" i="1" dirty="0"/>
          </a:p>
          <a:p>
            <a:pPr marL="0" indent="0">
              <a:buNone/>
            </a:pPr>
            <a:r>
              <a:rPr lang="en-US" sz="2500" i="1" dirty="0"/>
              <a:t>“…. we want to thank you for all of your help. I believe we received a well-rounded second opinion and are better informed about our options.”</a:t>
            </a:r>
            <a:endParaRPr lang="en-US" sz="2500" dirty="0"/>
          </a:p>
          <a:p>
            <a:pPr lvl="1">
              <a:defRPr/>
            </a:pPr>
            <a:r>
              <a:rPr lang="en-US" sz="3400" b="1" dirty="0" smtClean="0">
                <a:solidFill>
                  <a:srgbClr val="FF0000"/>
                </a:solidFill>
              </a:rPr>
              <a:t>Get </a:t>
            </a:r>
            <a:r>
              <a:rPr lang="en-US" sz="3400" b="1" dirty="0">
                <a:solidFill>
                  <a:srgbClr val="FF0000"/>
                </a:solidFill>
              </a:rPr>
              <a:t>started by calling 855-201-9925 or </a:t>
            </a:r>
            <a:r>
              <a:rPr lang="en-US" sz="3400" b="1" dirty="0" smtClean="0">
                <a:solidFill>
                  <a:srgbClr val="FF0000"/>
                </a:solidFill>
              </a:rPr>
              <a:t>advance-medical.net/sisc</a:t>
            </a:r>
          </a:p>
          <a:p>
            <a:pPr lvl="1">
              <a:defRPr/>
            </a:pPr>
            <a:endParaRPr lang="en-US" sz="2500" b="1" dirty="0"/>
          </a:p>
          <a:p>
            <a:pPr>
              <a:defRPr/>
            </a:pPr>
            <a:r>
              <a:rPr lang="en-US" sz="2500" b="1" dirty="0"/>
              <a:t>It’s free and confidential</a:t>
            </a:r>
          </a:p>
          <a:p>
            <a:pPr>
              <a:defRPr/>
            </a:pPr>
            <a:r>
              <a:rPr lang="en-US" sz="2500" dirty="0"/>
              <a:t>Available to SISC PPO and Kaiser members under age 65 (Early Retirees). </a:t>
            </a:r>
          </a:p>
          <a:p>
            <a:r>
              <a:rPr lang="en-US" sz="3800" b="1" dirty="0">
                <a:solidFill>
                  <a:srgbClr val="FF0000"/>
                </a:solidFill>
              </a:rPr>
              <a:t>N</a:t>
            </a:r>
            <a:r>
              <a:rPr lang="en-US" sz="3800" b="1" dirty="0" smtClean="0">
                <a:solidFill>
                  <a:srgbClr val="FF0000"/>
                </a:solidFill>
              </a:rPr>
              <a:t>ot </a:t>
            </a:r>
            <a:r>
              <a:rPr lang="en-US" sz="3800" b="1" dirty="0">
                <a:solidFill>
                  <a:srgbClr val="FF0000"/>
                </a:solidFill>
              </a:rPr>
              <a:t>available to Retirees with </a:t>
            </a:r>
            <a:r>
              <a:rPr lang="en-US" sz="3800" b="1" dirty="0" smtClean="0">
                <a:solidFill>
                  <a:srgbClr val="FF0000"/>
                </a:solidFill>
              </a:rPr>
              <a:t>Medicare</a:t>
            </a:r>
            <a:endParaRPr lang="en-US" sz="3800" b="1" dirty="0">
              <a:solidFill>
                <a:srgbClr val="FF0000"/>
              </a:solidFill>
            </a:endParaRPr>
          </a:p>
        </p:txBody>
      </p:sp>
      <p:sp>
        <p:nvSpPr>
          <p:cNvPr id="4" name="Slide Number Placeholder 3"/>
          <p:cNvSpPr>
            <a:spLocks noGrp="1"/>
          </p:cNvSpPr>
          <p:nvPr>
            <p:ph type="sldNum" sz="quarter" idx="12"/>
          </p:nvPr>
        </p:nvSpPr>
        <p:spPr/>
        <p:txBody>
          <a:bodyPr/>
          <a:lstStyle/>
          <a:p>
            <a:fld id="{0CFEC368-1D7A-4F81-ABF6-AE0E36BAF64C}" type="slidenum">
              <a:rPr lang="en-US" smtClean="0"/>
              <a:pPr/>
              <a:t>21</a:t>
            </a:fld>
            <a:endParaRPr lang="en-US" dirty="0"/>
          </a:p>
        </p:txBody>
      </p:sp>
    </p:spTree>
    <p:extLst>
      <p:ext uri="{BB962C8B-B14F-4D97-AF65-F5344CB8AC3E}">
        <p14:creationId xmlns:p14="http://schemas.microsoft.com/office/powerpoint/2010/main" val="2070009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Blue Shield PPO Added Features</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22</a:t>
            </a:fld>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676400"/>
            <a:ext cx="552780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5173" y="2209800"/>
            <a:ext cx="1911579"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172200" y="2895600"/>
            <a:ext cx="2743200" cy="1477328"/>
          </a:xfrm>
          <a:prstGeom prst="rect">
            <a:avLst/>
          </a:prstGeom>
        </p:spPr>
        <p:txBody>
          <a:bodyPr wrap="square">
            <a:spAutoFit/>
          </a:bodyPr>
          <a:lstStyle/>
          <a:p>
            <a:r>
              <a:rPr lang="en-US" dirty="0"/>
              <a:t>To learn more, activate</a:t>
            </a:r>
          </a:p>
          <a:p>
            <a:r>
              <a:rPr lang="en-US" dirty="0"/>
              <a:t>you account online,</a:t>
            </a:r>
          </a:p>
          <a:p>
            <a:r>
              <a:rPr lang="en-US" dirty="0"/>
              <a:t>please visit</a:t>
            </a:r>
          </a:p>
          <a:p>
            <a:r>
              <a:rPr lang="en-US" dirty="0"/>
              <a:t>mdlive.com/sisc or call</a:t>
            </a:r>
          </a:p>
          <a:p>
            <a:r>
              <a:rPr lang="en-US" dirty="0"/>
              <a:t>(888) 632-2738</a:t>
            </a:r>
          </a:p>
        </p:txBody>
      </p:sp>
      <p:sp>
        <p:nvSpPr>
          <p:cNvPr id="3" name="Rectangle 2"/>
          <p:cNvSpPr/>
          <p:nvPr/>
        </p:nvSpPr>
        <p:spPr>
          <a:xfrm>
            <a:off x="6172200" y="4953000"/>
            <a:ext cx="2971800" cy="1477328"/>
          </a:xfrm>
          <a:prstGeom prst="rect">
            <a:avLst/>
          </a:prstGeom>
        </p:spPr>
        <p:txBody>
          <a:bodyPr wrap="square">
            <a:spAutoFit/>
          </a:bodyPr>
          <a:lstStyle/>
          <a:p>
            <a:r>
              <a:rPr lang="en-US" b="1" dirty="0">
                <a:solidFill>
                  <a:srgbClr val="FF0000"/>
                </a:solidFill>
              </a:rPr>
              <a:t>Available to SISC PPO </a:t>
            </a:r>
            <a:r>
              <a:rPr lang="en-US" b="1" dirty="0" smtClean="0">
                <a:solidFill>
                  <a:srgbClr val="FF0000"/>
                </a:solidFill>
              </a:rPr>
              <a:t>members </a:t>
            </a:r>
            <a:r>
              <a:rPr lang="en-US" b="1" dirty="0">
                <a:solidFill>
                  <a:srgbClr val="FF0000"/>
                </a:solidFill>
              </a:rPr>
              <a:t>under age 65 (Early Retirees)</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4087199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990600"/>
          </a:xfrm>
        </p:spPr>
        <p:txBody>
          <a:bodyPr>
            <a:normAutofit fontScale="90000"/>
          </a:bodyPr>
          <a:lstStyle/>
          <a:p>
            <a:r>
              <a:rPr lang="en-US" dirty="0" smtClean="0"/>
              <a:t>Additional Plan Option: Retirees 65+  	</a:t>
            </a:r>
            <a:endParaRPr lang="en-US" dirty="0"/>
          </a:p>
        </p:txBody>
      </p:sp>
      <p:sp>
        <p:nvSpPr>
          <p:cNvPr id="3" name="Content Placeholder 2"/>
          <p:cNvSpPr>
            <a:spLocks noGrp="1"/>
          </p:cNvSpPr>
          <p:nvPr>
            <p:ph idx="1"/>
          </p:nvPr>
        </p:nvSpPr>
        <p:spPr>
          <a:xfrm>
            <a:off x="228600" y="1295400"/>
            <a:ext cx="8534400" cy="5410200"/>
          </a:xfrm>
        </p:spPr>
        <p:txBody>
          <a:bodyPr>
            <a:normAutofit fontScale="32500" lnSpcReduction="20000"/>
          </a:bodyPr>
          <a:lstStyle/>
          <a:p>
            <a:pPr marL="0" indent="0">
              <a:buNone/>
            </a:pPr>
            <a:r>
              <a:rPr lang="en-US" sz="5100" b="1" dirty="0" smtClean="0"/>
              <a:t>CompanionCare Medicare </a:t>
            </a:r>
            <a:r>
              <a:rPr lang="en-US" sz="5100" b="1" dirty="0"/>
              <a:t>Supplement Plan with </a:t>
            </a:r>
            <a:r>
              <a:rPr lang="en-US" sz="5100" b="1" dirty="0" smtClean="0"/>
              <a:t>Medicare Part </a:t>
            </a:r>
            <a:r>
              <a:rPr lang="en-US" sz="5100" b="1" dirty="0"/>
              <a:t>D prescription drug coverage</a:t>
            </a:r>
          </a:p>
          <a:p>
            <a:endParaRPr lang="en-US" sz="4300" dirty="0"/>
          </a:p>
          <a:p>
            <a:r>
              <a:rPr lang="en-US" sz="4900" dirty="0"/>
              <a:t>Enrollment in Medicare Part A &amp; B required</a:t>
            </a:r>
          </a:p>
          <a:p>
            <a:endParaRPr lang="en-US" sz="2500" dirty="0"/>
          </a:p>
          <a:p>
            <a:r>
              <a:rPr lang="en-US" sz="4900" dirty="0"/>
              <a:t>Member retains original Medicare A &amp; B</a:t>
            </a:r>
          </a:p>
          <a:p>
            <a:endParaRPr lang="en-US" sz="2500" dirty="0"/>
          </a:p>
          <a:p>
            <a:r>
              <a:rPr lang="en-US" sz="4900" dirty="0"/>
              <a:t>Member may access medical services with any U.S. provider who accepts Medicare assignment</a:t>
            </a:r>
          </a:p>
          <a:p>
            <a:endParaRPr lang="en-US" sz="2500" dirty="0"/>
          </a:p>
          <a:p>
            <a:r>
              <a:rPr lang="en-US" sz="4900" dirty="0"/>
              <a:t>Member self-refers to any U.S. provider who accepts Medicare assignment</a:t>
            </a:r>
          </a:p>
          <a:p>
            <a:endParaRPr lang="en-US" sz="2500" dirty="0"/>
          </a:p>
          <a:p>
            <a:r>
              <a:rPr lang="en-US" sz="4900" b="1" dirty="0"/>
              <a:t>When the medical service is approved by Medicare, and the provider accepts Medicare assignment, the member cost share is zero. </a:t>
            </a:r>
            <a:endParaRPr lang="en-US" sz="4900" b="1" dirty="0" smtClean="0"/>
          </a:p>
          <a:p>
            <a:endParaRPr lang="en-US" sz="2500" b="1" dirty="0"/>
          </a:p>
          <a:p>
            <a:r>
              <a:rPr lang="en-US" sz="4900" dirty="0"/>
              <a:t>Member co-pays for prescriptions: $9 generic, $35 brand. Costco zero copay program does NOT apply.</a:t>
            </a:r>
          </a:p>
          <a:p>
            <a:endParaRPr lang="en-US" sz="2500" dirty="0"/>
          </a:p>
          <a:p>
            <a:r>
              <a:rPr lang="en-US" sz="4900" dirty="0"/>
              <a:t>SISC’s CompanionCare Plan is a Medicare Supplement Plan administered by Anthem Blue Cross. The CompanionCare Plan includes automatic enrollment Medicare Part D Prescription Drug Plan, administered by Navitus Health Solutions. – NO “Doughnut Hole” or Coverage </a:t>
            </a:r>
            <a:r>
              <a:rPr lang="en-US" sz="4900" dirty="0" smtClean="0"/>
              <a:t>Gap</a:t>
            </a:r>
          </a:p>
          <a:p>
            <a:endParaRPr lang="en-US" sz="2500" dirty="0"/>
          </a:p>
          <a:p>
            <a:r>
              <a:rPr lang="en-US" sz="4300" dirty="0" smtClean="0"/>
              <a:t>SISC allows mid-year change to CompanionCare; a change back to the PPO would only be permitted during open enrollment.  Contact your benefits department at least 60 days prior to desired plan effective date.  SISC requires at least 45 days for enrollment processing.</a:t>
            </a:r>
            <a:endParaRPr lang="en-US" sz="4300" dirty="0"/>
          </a:p>
          <a:p>
            <a:endParaRPr lang="en-US" sz="2500" dirty="0"/>
          </a:p>
          <a:p>
            <a:r>
              <a:rPr lang="en-US" sz="4300" b="1" dirty="0" smtClean="0">
                <a:solidFill>
                  <a:srgbClr val="FF0000"/>
                </a:solidFill>
              </a:rPr>
              <a:t>2019-20 </a:t>
            </a:r>
            <a:r>
              <a:rPr lang="en-US" sz="4300" b="1" dirty="0">
                <a:solidFill>
                  <a:srgbClr val="FF0000"/>
                </a:solidFill>
              </a:rPr>
              <a:t>Monthly Single Rate: </a:t>
            </a:r>
            <a:r>
              <a:rPr lang="en-US" sz="4300" b="1" dirty="0" smtClean="0">
                <a:solidFill>
                  <a:srgbClr val="FF0000"/>
                </a:solidFill>
              </a:rPr>
              <a:t>$386 (This premium is over $100 per person less than the PPO)</a:t>
            </a:r>
            <a:endParaRPr lang="en-US" sz="4300" b="1" dirty="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23</a:t>
            </a:fld>
            <a:endParaRPr lang="en-US" dirty="0"/>
          </a:p>
        </p:txBody>
      </p:sp>
    </p:spTree>
    <p:extLst>
      <p:ext uri="{BB962C8B-B14F-4D97-AF65-F5344CB8AC3E}">
        <p14:creationId xmlns:p14="http://schemas.microsoft.com/office/powerpoint/2010/main" val="1972022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851" y="381000"/>
            <a:ext cx="8229600" cy="990600"/>
          </a:xfrm>
        </p:spPr>
        <p:txBody>
          <a:bodyPr>
            <a:normAutofit fontScale="90000"/>
          </a:bodyPr>
          <a:lstStyle/>
          <a:p>
            <a:r>
              <a:rPr lang="en-US" dirty="0" smtClean="0"/>
              <a:t>Customer Service Contact Information</a:t>
            </a:r>
            <a:endParaRPr lang="en-US" dirty="0"/>
          </a:p>
        </p:txBody>
      </p:sp>
      <p:sp>
        <p:nvSpPr>
          <p:cNvPr id="3" name="Content Placeholder 2"/>
          <p:cNvSpPr>
            <a:spLocks noGrp="1"/>
          </p:cNvSpPr>
          <p:nvPr>
            <p:ph idx="1"/>
          </p:nvPr>
        </p:nvSpPr>
        <p:spPr>
          <a:xfrm>
            <a:off x="457200" y="1371600"/>
            <a:ext cx="8229600" cy="3733800"/>
          </a:xfrm>
        </p:spPr>
        <p:txBody>
          <a:bodyPr>
            <a:noAutofit/>
          </a:bodyPr>
          <a:lstStyle/>
          <a:p>
            <a:pPr marL="0" lvl="0" indent="0">
              <a:buClr>
                <a:srgbClr val="17365D"/>
              </a:buClr>
              <a:buNone/>
            </a:pPr>
            <a:r>
              <a:rPr lang="en-US" sz="1600" b="1" dirty="0">
                <a:solidFill>
                  <a:prstClr val="black"/>
                </a:solidFill>
              </a:rPr>
              <a:t>Kaiser Permanente </a:t>
            </a:r>
            <a:r>
              <a:rPr lang="en-US" sz="1600" dirty="0">
                <a:solidFill>
                  <a:prstClr val="black"/>
                </a:solidFill>
                <a:hlinkClick r:id="rId2"/>
              </a:rPr>
              <a:t>www.kaiserpermanente.org</a:t>
            </a:r>
            <a:r>
              <a:rPr lang="en-US" sz="1600" dirty="0">
                <a:solidFill>
                  <a:prstClr val="black"/>
                </a:solidFill>
              </a:rPr>
              <a:t> 800-464-4000</a:t>
            </a:r>
          </a:p>
          <a:p>
            <a:pPr marL="0" lvl="0" indent="0">
              <a:buClr>
                <a:srgbClr val="17365D"/>
              </a:buClr>
              <a:buNone/>
            </a:pPr>
            <a:endParaRPr lang="en-US" sz="800" dirty="0">
              <a:solidFill>
                <a:prstClr val="black"/>
              </a:solidFill>
            </a:endParaRPr>
          </a:p>
          <a:p>
            <a:pPr marL="0" lvl="0" indent="0">
              <a:buClr>
                <a:srgbClr val="17365D"/>
              </a:buClr>
              <a:buNone/>
            </a:pPr>
            <a:r>
              <a:rPr lang="en-US" sz="1600" b="1" dirty="0">
                <a:solidFill>
                  <a:prstClr val="black"/>
                </a:solidFill>
              </a:rPr>
              <a:t>Blue Shield </a:t>
            </a:r>
            <a:r>
              <a:rPr lang="en-US" sz="1600" dirty="0">
                <a:solidFill>
                  <a:srgbClr val="0066FF"/>
                </a:solidFill>
                <a:hlinkClick r:id="rId3"/>
              </a:rPr>
              <a:t>blueshieldca.com</a:t>
            </a:r>
            <a:r>
              <a:rPr lang="en-US" sz="1600" dirty="0">
                <a:solidFill>
                  <a:srgbClr val="0066FF"/>
                </a:solidFill>
              </a:rPr>
              <a:t> </a:t>
            </a:r>
            <a:r>
              <a:rPr lang="en-US" sz="1600" dirty="0">
                <a:solidFill>
                  <a:prstClr val="black"/>
                </a:solidFill>
              </a:rPr>
              <a:t>800-642-6155</a:t>
            </a:r>
          </a:p>
          <a:p>
            <a:pPr marL="0" lvl="0" indent="0">
              <a:buClr>
                <a:srgbClr val="17365D"/>
              </a:buClr>
              <a:buNone/>
            </a:pPr>
            <a:endParaRPr lang="en-US" sz="800" dirty="0">
              <a:solidFill>
                <a:prstClr val="black"/>
              </a:solidFill>
            </a:endParaRPr>
          </a:p>
          <a:p>
            <a:pPr marL="0" lvl="0" indent="0">
              <a:buClr>
                <a:srgbClr val="17365D"/>
              </a:buClr>
              <a:buNone/>
            </a:pPr>
            <a:r>
              <a:rPr lang="en-US" sz="1600" b="1" dirty="0">
                <a:solidFill>
                  <a:prstClr val="black"/>
                </a:solidFill>
              </a:rPr>
              <a:t>Navitus</a:t>
            </a:r>
            <a:r>
              <a:rPr lang="en-US" sz="1600" dirty="0">
                <a:solidFill>
                  <a:prstClr val="black"/>
                </a:solidFill>
              </a:rPr>
              <a:t>-Prescription Benefit for Blue Shield PPO: </a:t>
            </a:r>
            <a:r>
              <a:rPr lang="en-US" sz="1600" u="sng" dirty="0">
                <a:solidFill>
                  <a:srgbClr val="0066FF"/>
                </a:solidFill>
              </a:rPr>
              <a:t>www.navitus.com</a:t>
            </a:r>
            <a:r>
              <a:rPr lang="en-US" sz="1600" dirty="0">
                <a:solidFill>
                  <a:prstClr val="black"/>
                </a:solidFill>
              </a:rPr>
              <a:t> 866-333-2757</a:t>
            </a:r>
          </a:p>
          <a:p>
            <a:pPr marL="0" lvl="0" indent="0">
              <a:buClr>
                <a:srgbClr val="17365D"/>
              </a:buClr>
              <a:buNone/>
            </a:pPr>
            <a:endParaRPr lang="en-US" sz="800" dirty="0">
              <a:solidFill>
                <a:prstClr val="black"/>
              </a:solidFill>
            </a:endParaRPr>
          </a:p>
          <a:p>
            <a:pPr marL="0" lvl="0" indent="0">
              <a:buClr>
                <a:srgbClr val="17365D"/>
              </a:buClr>
              <a:buNone/>
            </a:pPr>
            <a:r>
              <a:rPr lang="en-US" sz="1600" b="1" dirty="0">
                <a:solidFill>
                  <a:prstClr val="black"/>
                </a:solidFill>
              </a:rPr>
              <a:t>Delta Dental </a:t>
            </a:r>
            <a:r>
              <a:rPr lang="en-US" sz="1600" dirty="0" smtClean="0">
                <a:solidFill>
                  <a:prstClr val="black"/>
                </a:solidFill>
                <a:hlinkClick r:id="rId4"/>
              </a:rPr>
              <a:t>www.deltadentalins.com</a:t>
            </a:r>
            <a:r>
              <a:rPr lang="en-US" sz="1600" dirty="0" smtClean="0">
                <a:solidFill>
                  <a:prstClr val="black"/>
                </a:solidFill>
              </a:rPr>
              <a:t> </a:t>
            </a:r>
            <a:r>
              <a:rPr lang="en-US" sz="1600" dirty="0">
                <a:solidFill>
                  <a:prstClr val="black"/>
                </a:solidFill>
              </a:rPr>
              <a:t>866-499-3001</a:t>
            </a:r>
          </a:p>
          <a:p>
            <a:pPr marL="0" lvl="0" indent="0">
              <a:buClr>
                <a:srgbClr val="17365D"/>
              </a:buClr>
              <a:buNone/>
            </a:pPr>
            <a:r>
              <a:rPr lang="en-US" sz="1600" dirty="0">
                <a:solidFill>
                  <a:prstClr val="black"/>
                </a:solidFill>
              </a:rPr>
              <a:t> </a:t>
            </a:r>
          </a:p>
          <a:p>
            <a:pPr marL="0" lvl="0" indent="0">
              <a:buClr>
                <a:srgbClr val="17365D"/>
              </a:buClr>
              <a:buNone/>
            </a:pPr>
            <a:r>
              <a:rPr lang="en-US" sz="1600" b="1" dirty="0">
                <a:solidFill>
                  <a:prstClr val="black"/>
                </a:solidFill>
              </a:rPr>
              <a:t>Vision Service Plan (VSP) </a:t>
            </a:r>
            <a:r>
              <a:rPr lang="en-US" sz="1600" dirty="0">
                <a:solidFill>
                  <a:prstClr val="black"/>
                </a:solidFill>
                <a:hlinkClick r:id="rId5"/>
              </a:rPr>
              <a:t>www.vsp.com</a:t>
            </a:r>
            <a:r>
              <a:rPr lang="en-US" sz="1600" dirty="0">
                <a:solidFill>
                  <a:prstClr val="black"/>
                </a:solidFill>
              </a:rPr>
              <a:t> 800-877-7195</a:t>
            </a:r>
          </a:p>
          <a:p>
            <a:pPr marL="0" lvl="0" indent="0">
              <a:buClr>
                <a:srgbClr val="17365D"/>
              </a:buClr>
              <a:buNone/>
            </a:pPr>
            <a:endParaRPr lang="en-US" sz="800" dirty="0">
              <a:solidFill>
                <a:prstClr val="black"/>
              </a:solidFill>
            </a:endParaRPr>
          </a:p>
          <a:p>
            <a:pPr marL="0" lvl="0" indent="0">
              <a:buClr>
                <a:srgbClr val="17365D"/>
              </a:buClr>
              <a:buNone/>
            </a:pPr>
            <a:r>
              <a:rPr lang="en-US" sz="1600" b="1" dirty="0">
                <a:solidFill>
                  <a:prstClr val="black"/>
                </a:solidFill>
              </a:rPr>
              <a:t>EAP</a:t>
            </a:r>
            <a:r>
              <a:rPr lang="en-US" sz="1600" dirty="0">
                <a:solidFill>
                  <a:prstClr val="black"/>
                </a:solidFill>
              </a:rPr>
              <a:t> </a:t>
            </a:r>
            <a:r>
              <a:rPr lang="en-US" sz="1600" dirty="0">
                <a:solidFill>
                  <a:prstClr val="black"/>
                </a:solidFill>
                <a:hlinkClick r:id="rId6"/>
              </a:rPr>
              <a:t>www.anthemeap.com</a:t>
            </a:r>
            <a:r>
              <a:rPr lang="en-US" sz="1600" dirty="0">
                <a:solidFill>
                  <a:prstClr val="black"/>
                </a:solidFill>
              </a:rPr>
              <a:t> 800-999-7222   Program name: SISC</a:t>
            </a:r>
          </a:p>
          <a:p>
            <a:pPr marL="0" lvl="0" indent="0">
              <a:buClr>
                <a:srgbClr val="17365D"/>
              </a:buClr>
              <a:buNone/>
            </a:pPr>
            <a:endParaRPr lang="en-US" sz="800" dirty="0">
              <a:solidFill>
                <a:prstClr val="black"/>
              </a:solidFill>
            </a:endParaRPr>
          </a:p>
          <a:p>
            <a:pPr marL="0" lvl="0" indent="0">
              <a:buClr>
                <a:srgbClr val="17365D"/>
              </a:buClr>
              <a:buNone/>
            </a:pPr>
            <a:r>
              <a:rPr lang="en-US" sz="1600" b="1" dirty="0">
                <a:solidFill>
                  <a:prstClr val="black"/>
                </a:solidFill>
              </a:rPr>
              <a:t>Advance Medical </a:t>
            </a:r>
            <a:r>
              <a:rPr lang="en-US" sz="1600" dirty="0">
                <a:solidFill>
                  <a:prstClr val="black"/>
                </a:solidFill>
                <a:hlinkClick r:id="rId7"/>
              </a:rPr>
              <a:t>www.advance-medical/sisc</a:t>
            </a:r>
            <a:r>
              <a:rPr lang="en-US" sz="1600" dirty="0">
                <a:solidFill>
                  <a:prstClr val="black"/>
                </a:solidFill>
              </a:rPr>
              <a:t> 855-201-9925</a:t>
            </a:r>
            <a:endParaRPr lang="en-US" sz="800" dirty="0">
              <a:solidFill>
                <a:prstClr val="black"/>
              </a:solidFill>
            </a:endParaRPr>
          </a:p>
          <a:p>
            <a:pPr marL="0" lvl="0" indent="0">
              <a:buClr>
                <a:srgbClr val="17365D"/>
              </a:buClr>
              <a:buNone/>
            </a:pPr>
            <a:endParaRPr lang="en-US" sz="800" dirty="0">
              <a:solidFill>
                <a:prstClr val="black"/>
              </a:solidFill>
            </a:endParaRPr>
          </a:p>
          <a:p>
            <a:pPr marL="0" lvl="0" indent="0">
              <a:buClr>
                <a:srgbClr val="17365D"/>
              </a:buClr>
              <a:buNone/>
            </a:pPr>
            <a:r>
              <a:rPr lang="en-US" sz="1600" b="1" dirty="0">
                <a:solidFill>
                  <a:prstClr val="black"/>
                </a:solidFill>
              </a:rPr>
              <a:t>MDLive</a:t>
            </a:r>
            <a:r>
              <a:rPr lang="en-US" sz="1600" dirty="0">
                <a:solidFill>
                  <a:prstClr val="black"/>
                </a:solidFill>
              </a:rPr>
              <a:t> (Blue Shield PPO members) </a:t>
            </a:r>
            <a:r>
              <a:rPr lang="en-US" sz="1600" dirty="0">
                <a:solidFill>
                  <a:prstClr val="black"/>
                </a:solidFill>
                <a:hlinkClick r:id="rId8"/>
              </a:rPr>
              <a:t>www.mdlive.com/sisc</a:t>
            </a:r>
            <a:r>
              <a:rPr lang="en-US" sz="1600" dirty="0">
                <a:solidFill>
                  <a:prstClr val="black"/>
                </a:solidFill>
              </a:rPr>
              <a:t> 888-632-2738</a:t>
            </a:r>
          </a:p>
          <a:p>
            <a:endParaRPr lang="en-US" sz="1600"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24</a:t>
            </a:fld>
            <a:endParaRPr lang="en-US" dirty="0"/>
          </a:p>
        </p:txBody>
      </p:sp>
      <p:sp>
        <p:nvSpPr>
          <p:cNvPr id="6" name="TextBox 5"/>
          <p:cNvSpPr txBox="1"/>
          <p:nvPr/>
        </p:nvSpPr>
        <p:spPr>
          <a:xfrm>
            <a:off x="228600" y="5562600"/>
            <a:ext cx="8458200" cy="1077218"/>
          </a:xfrm>
          <a:prstGeom prst="rect">
            <a:avLst/>
          </a:prstGeom>
          <a:noFill/>
        </p:spPr>
        <p:txBody>
          <a:bodyPr wrap="square" rtlCol="0">
            <a:spAutoFit/>
          </a:bodyPr>
          <a:lstStyle/>
          <a:p>
            <a:r>
              <a:rPr lang="en-US" sz="1600" dirty="0"/>
              <a:t>Members have access to dedicated customer service specialists. These specialists provide an excellent resource for member questions on a variety of topics such as ID card requests, benefit details, claims, providers, and appeals.  Member must be in carrier’s system in order for customer service to provide assistance.</a:t>
            </a:r>
          </a:p>
        </p:txBody>
      </p:sp>
      <p:pic>
        <p:nvPicPr>
          <p:cNvPr id="2150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07087" y="381000"/>
            <a:ext cx="3236913"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0000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0CFEC368-1D7A-4F81-ABF6-AE0E36BAF64C}" type="slidenum">
              <a:rPr lang="en-US" smtClean="0"/>
              <a:pPr/>
              <a:t>25</a:t>
            </a:fld>
            <a:endParaRPr lang="en-US" dirty="0"/>
          </a:p>
        </p:txBody>
      </p:sp>
      <p:sp>
        <p:nvSpPr>
          <p:cNvPr id="3" name="Title 2"/>
          <p:cNvSpPr>
            <a:spLocks noGrp="1"/>
          </p:cNvSpPr>
          <p:nvPr>
            <p:ph type="title"/>
          </p:nvPr>
        </p:nvSpPr>
        <p:spPr/>
        <p:txBody>
          <a:bodyPr/>
          <a:lstStyle/>
          <a:p>
            <a:r>
              <a:rPr lang="en-US" dirty="0"/>
              <a:t>Definitions</a:t>
            </a:r>
          </a:p>
        </p:txBody>
      </p:sp>
      <p:sp>
        <p:nvSpPr>
          <p:cNvPr id="5" name="Rectangle 4"/>
          <p:cNvSpPr/>
          <p:nvPr/>
        </p:nvSpPr>
        <p:spPr>
          <a:xfrm>
            <a:off x="240384" y="1600200"/>
            <a:ext cx="8763000" cy="3770263"/>
          </a:xfrm>
          <a:prstGeom prst="rect">
            <a:avLst/>
          </a:prstGeom>
        </p:spPr>
        <p:txBody>
          <a:bodyPr wrap="square">
            <a:spAutoFit/>
          </a:bodyPr>
          <a:lstStyle/>
          <a:p>
            <a:pPr marL="230188" lvl="0" indent="-230188" fontAlgn="base">
              <a:spcBef>
                <a:spcPts val="100"/>
              </a:spcBef>
              <a:spcAft>
                <a:spcPct val="0"/>
              </a:spcAft>
              <a:buClr>
                <a:srgbClr val="323232"/>
              </a:buClr>
              <a:buSzPct val="85000"/>
              <a:buFontTx/>
              <a:buChar char="•"/>
            </a:pPr>
            <a:r>
              <a:rPr lang="en-US" kern="0" dirty="0" smtClean="0">
                <a:solidFill>
                  <a:srgbClr val="323232"/>
                </a:solidFill>
                <a:latin typeface="Calibri" pitchFamily="34" charset="0"/>
              </a:rPr>
              <a:t>Copay</a:t>
            </a:r>
            <a:r>
              <a:rPr lang="en-US" kern="0" dirty="0">
                <a:solidFill>
                  <a:srgbClr val="323232"/>
                </a:solidFill>
                <a:latin typeface="Calibri" pitchFamily="34" charset="0"/>
              </a:rPr>
              <a:t>:  A fixed amount (for example </a:t>
            </a:r>
            <a:r>
              <a:rPr lang="en-US" kern="0" dirty="0" smtClean="0">
                <a:solidFill>
                  <a:srgbClr val="323232"/>
                </a:solidFill>
                <a:latin typeface="Calibri" pitchFamily="34" charset="0"/>
              </a:rPr>
              <a:t>$30</a:t>
            </a:r>
            <a:r>
              <a:rPr lang="en-US" kern="0" dirty="0">
                <a:solidFill>
                  <a:srgbClr val="323232"/>
                </a:solidFill>
                <a:latin typeface="Calibri" pitchFamily="34" charset="0"/>
              </a:rPr>
              <a:t>) you pay for a covered health care service, usually when you obtain the service.  This amount can vary by the type of covered health care service.</a:t>
            </a:r>
          </a:p>
          <a:p>
            <a:pPr marL="230188" lvl="0" indent="-230188" fontAlgn="base">
              <a:spcBef>
                <a:spcPts val="100"/>
              </a:spcBef>
              <a:spcAft>
                <a:spcPct val="0"/>
              </a:spcAft>
              <a:buClr>
                <a:srgbClr val="323232"/>
              </a:buClr>
              <a:buSzPct val="85000"/>
              <a:buFontTx/>
              <a:buChar char="•"/>
            </a:pPr>
            <a:endParaRPr lang="en-US" kern="0" dirty="0">
              <a:solidFill>
                <a:srgbClr val="323232"/>
              </a:solidFill>
              <a:latin typeface="Calibri" pitchFamily="34" charset="0"/>
            </a:endParaRPr>
          </a:p>
          <a:p>
            <a:pPr marL="230188" lvl="0" indent="-230188" fontAlgn="base">
              <a:spcBef>
                <a:spcPts val="100"/>
              </a:spcBef>
              <a:spcAft>
                <a:spcPct val="0"/>
              </a:spcAft>
              <a:buClr>
                <a:srgbClr val="323232"/>
              </a:buClr>
              <a:buSzPct val="85000"/>
              <a:buFontTx/>
              <a:buChar char="•"/>
            </a:pPr>
            <a:r>
              <a:rPr lang="en-US" kern="0" dirty="0">
                <a:solidFill>
                  <a:srgbClr val="323232"/>
                </a:solidFill>
                <a:latin typeface="Calibri" pitchFamily="34" charset="0"/>
              </a:rPr>
              <a:t>Deductible: The amount you owe for covered health care services before your </a:t>
            </a:r>
            <a:r>
              <a:rPr lang="en-US" kern="0" dirty="0" smtClean="0">
                <a:solidFill>
                  <a:srgbClr val="323232"/>
                </a:solidFill>
                <a:latin typeface="Calibri" pitchFamily="34" charset="0"/>
              </a:rPr>
              <a:t>plan </a:t>
            </a:r>
            <a:r>
              <a:rPr lang="en-US" kern="0" dirty="0">
                <a:solidFill>
                  <a:srgbClr val="323232"/>
                </a:solidFill>
                <a:latin typeface="Calibri" pitchFamily="34" charset="0"/>
              </a:rPr>
              <a:t>begins to pay.</a:t>
            </a:r>
          </a:p>
          <a:p>
            <a:pPr marL="230188" lvl="0" indent="-230188" fontAlgn="base">
              <a:spcBef>
                <a:spcPts val="100"/>
              </a:spcBef>
              <a:spcAft>
                <a:spcPct val="0"/>
              </a:spcAft>
              <a:buClr>
                <a:srgbClr val="323232"/>
              </a:buClr>
              <a:buSzPct val="85000"/>
              <a:buFontTx/>
              <a:buChar char="•"/>
            </a:pPr>
            <a:endParaRPr lang="en-US" kern="0" dirty="0">
              <a:solidFill>
                <a:srgbClr val="323232"/>
              </a:solidFill>
              <a:latin typeface="Calibri" pitchFamily="34" charset="0"/>
            </a:endParaRPr>
          </a:p>
          <a:p>
            <a:pPr marL="230188" lvl="0" indent="-230188" fontAlgn="base">
              <a:spcBef>
                <a:spcPts val="100"/>
              </a:spcBef>
              <a:spcAft>
                <a:spcPct val="0"/>
              </a:spcAft>
              <a:buClr>
                <a:srgbClr val="323232"/>
              </a:buClr>
              <a:buSzPct val="85000"/>
              <a:buFontTx/>
              <a:buChar char="•"/>
            </a:pPr>
            <a:r>
              <a:rPr lang="en-US" kern="0" dirty="0">
                <a:solidFill>
                  <a:srgbClr val="323232"/>
                </a:solidFill>
                <a:latin typeface="Calibri" pitchFamily="34" charset="0"/>
              </a:rPr>
              <a:t>Out of Pocket </a:t>
            </a:r>
            <a:r>
              <a:rPr lang="en-US" kern="0" dirty="0" smtClean="0">
                <a:solidFill>
                  <a:srgbClr val="323232"/>
                </a:solidFill>
                <a:latin typeface="Calibri" pitchFamily="34" charset="0"/>
              </a:rPr>
              <a:t>Maximum (OOPM):  </a:t>
            </a:r>
            <a:r>
              <a:rPr lang="en-US" kern="0" dirty="0">
                <a:solidFill>
                  <a:srgbClr val="323232"/>
                </a:solidFill>
                <a:latin typeface="Calibri" pitchFamily="34" charset="0"/>
              </a:rPr>
              <a:t>The most you pay during a policy period (January – December) before your health insurance or plan start to pay 100% for covered services.  The limit </a:t>
            </a:r>
            <a:r>
              <a:rPr lang="en-US" kern="0" dirty="0" smtClean="0">
                <a:solidFill>
                  <a:srgbClr val="323232"/>
                </a:solidFill>
                <a:latin typeface="Calibri" pitchFamily="34" charset="0"/>
              </a:rPr>
              <a:t> includes </a:t>
            </a:r>
            <a:r>
              <a:rPr lang="en-US" kern="0" dirty="0">
                <a:solidFill>
                  <a:srgbClr val="323232"/>
                </a:solidFill>
                <a:latin typeface="Calibri" pitchFamily="34" charset="0"/>
              </a:rPr>
              <a:t>deductibles, coinsurance, and </a:t>
            </a:r>
            <a:r>
              <a:rPr lang="en-US" kern="0" dirty="0" smtClean="0">
                <a:solidFill>
                  <a:srgbClr val="323232"/>
                </a:solidFill>
                <a:latin typeface="Calibri" pitchFamily="34" charset="0"/>
              </a:rPr>
              <a:t>copayments for covered services with contracted providers</a:t>
            </a:r>
          </a:p>
          <a:p>
            <a:pPr marL="230188" lvl="0" indent="-230188" fontAlgn="base">
              <a:spcBef>
                <a:spcPts val="100"/>
              </a:spcBef>
              <a:spcAft>
                <a:spcPct val="0"/>
              </a:spcAft>
              <a:buClr>
                <a:srgbClr val="323232"/>
              </a:buClr>
              <a:buSzPct val="85000"/>
              <a:buFontTx/>
              <a:buChar char="•"/>
            </a:pPr>
            <a:endParaRPr lang="en-US" kern="0" dirty="0" smtClean="0">
              <a:solidFill>
                <a:srgbClr val="323232"/>
              </a:solidFill>
              <a:latin typeface="Calibri" pitchFamily="34" charset="0"/>
            </a:endParaRPr>
          </a:p>
          <a:p>
            <a:pPr marL="230188" lvl="0" indent="-230188" fontAlgn="base">
              <a:spcBef>
                <a:spcPts val="100"/>
              </a:spcBef>
              <a:spcAft>
                <a:spcPct val="0"/>
              </a:spcAft>
              <a:buClr>
                <a:srgbClr val="323232"/>
              </a:buClr>
              <a:buSzPct val="85000"/>
              <a:buFontTx/>
              <a:buChar char="•"/>
            </a:pPr>
            <a:r>
              <a:rPr lang="en-US" kern="0" dirty="0" smtClean="0">
                <a:solidFill>
                  <a:srgbClr val="323232"/>
                </a:solidFill>
                <a:latin typeface="Calibri" pitchFamily="34" charset="0"/>
              </a:rPr>
              <a:t>The Blue Shield PPO plans have separate OOPM for Medical and Pharmacy.</a:t>
            </a:r>
            <a:endParaRPr lang="en-US" kern="0" dirty="0">
              <a:solidFill>
                <a:srgbClr val="323232"/>
              </a:solidFill>
              <a:latin typeface="Calibri" pitchFamily="34" charset="0"/>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2316" y="381000"/>
            <a:ext cx="3236913"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80183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Benefits</a:t>
            </a:r>
            <a:endParaRPr lang="en-US" dirty="0"/>
          </a:p>
        </p:txBody>
      </p:sp>
      <p:sp>
        <p:nvSpPr>
          <p:cNvPr id="3" name="Content Placeholder 2"/>
          <p:cNvSpPr>
            <a:spLocks noGrp="1"/>
          </p:cNvSpPr>
          <p:nvPr>
            <p:ph idx="1"/>
          </p:nvPr>
        </p:nvSpPr>
        <p:spPr/>
        <p:txBody>
          <a:bodyPr/>
          <a:lstStyle/>
          <a:p>
            <a:r>
              <a:rPr lang="en-US" sz="2000" dirty="0"/>
              <a:t>Dental and Vision </a:t>
            </a:r>
          </a:p>
          <a:p>
            <a:pPr lvl="1"/>
            <a:r>
              <a:rPr lang="en-US" dirty="0" smtClean="0"/>
              <a:t>Rates are not increasing</a:t>
            </a:r>
          </a:p>
          <a:p>
            <a:pPr lvl="1"/>
            <a:r>
              <a:rPr lang="en-US" dirty="0" smtClean="0"/>
              <a:t>Retirees must enroll upon first date of eligibility</a:t>
            </a:r>
            <a:endParaRPr lang="en-US" dirty="0"/>
          </a:p>
          <a:p>
            <a:endParaRPr lang="en-US" sz="2000" dirty="0"/>
          </a:p>
          <a:p>
            <a:pPr marL="0" indent="0" algn="ctr">
              <a:buNone/>
            </a:pPr>
            <a:r>
              <a:rPr lang="en-US" sz="2000" b="1" dirty="0" smtClean="0"/>
              <a:t>Questions?</a:t>
            </a:r>
          </a:p>
          <a:p>
            <a:pPr marL="0" indent="0">
              <a:buNone/>
            </a:pPr>
            <a:endParaRPr lang="en-US" sz="2000" b="1" dirty="0" smtClean="0"/>
          </a:p>
          <a:p>
            <a:pPr marL="0" indent="0" algn="ctr">
              <a:buNone/>
            </a:pPr>
            <a:r>
              <a:rPr lang="en-US" sz="2000" b="1" dirty="0" smtClean="0"/>
              <a:t>Thank </a:t>
            </a:r>
            <a:r>
              <a:rPr lang="en-US" sz="2000" b="1" dirty="0"/>
              <a:t>you for your attendance</a:t>
            </a:r>
          </a:p>
          <a:p>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26</a:t>
            </a:fld>
            <a:endParaRPr 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0604" y="381000"/>
            <a:ext cx="3236913"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729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Open Enrollment</a:t>
            </a:r>
            <a:endParaRPr lang="en-US" sz="2800" dirty="0"/>
          </a:p>
        </p:txBody>
      </p:sp>
      <p:sp>
        <p:nvSpPr>
          <p:cNvPr id="3" name="Content Placeholder 2"/>
          <p:cNvSpPr>
            <a:spLocks noGrp="1"/>
          </p:cNvSpPr>
          <p:nvPr>
            <p:ph idx="1"/>
          </p:nvPr>
        </p:nvSpPr>
        <p:spPr/>
        <p:txBody>
          <a:bodyPr>
            <a:normAutofit fontScale="77500" lnSpcReduction="20000"/>
          </a:bodyPr>
          <a:lstStyle/>
          <a:p>
            <a:pPr marL="0" indent="0">
              <a:buNone/>
            </a:pPr>
            <a:r>
              <a:rPr lang="en-US" sz="2300" b="1" dirty="0" smtClean="0"/>
              <a:t>RETIREES- </a:t>
            </a:r>
            <a:r>
              <a:rPr lang="en-US" sz="2300" b="1" dirty="0"/>
              <a:t>Annual Open Enrollment Period</a:t>
            </a:r>
            <a:endParaRPr lang="en-US" sz="2300" dirty="0"/>
          </a:p>
          <a:p>
            <a:pPr marL="0" indent="0">
              <a:buNone/>
            </a:pPr>
            <a:r>
              <a:rPr lang="en-US" sz="2300" b="1" dirty="0" smtClean="0"/>
              <a:t>August 5, 2019 </a:t>
            </a:r>
            <a:r>
              <a:rPr lang="en-US" sz="2300" b="1" dirty="0"/>
              <a:t>through </a:t>
            </a:r>
            <a:r>
              <a:rPr lang="en-US" sz="2300" b="1" dirty="0" smtClean="0"/>
              <a:t>August 26, 2019</a:t>
            </a:r>
            <a:endParaRPr lang="en-US" sz="2300" dirty="0"/>
          </a:p>
          <a:p>
            <a:pPr marL="0" indent="0">
              <a:buNone/>
            </a:pPr>
            <a:r>
              <a:rPr lang="en-US" sz="2300" dirty="0"/>
              <a:t> </a:t>
            </a:r>
          </a:p>
          <a:p>
            <a:pPr marL="0" indent="0">
              <a:buNone/>
            </a:pPr>
            <a:r>
              <a:rPr lang="en-US" sz="2300" b="1" dirty="0"/>
              <a:t>What is Open Enrollment? </a:t>
            </a:r>
            <a:endParaRPr lang="en-US" sz="2300" dirty="0"/>
          </a:p>
          <a:p>
            <a:pPr marL="0" indent="0">
              <a:buNone/>
            </a:pPr>
            <a:r>
              <a:rPr lang="en-US" sz="2300" dirty="0"/>
              <a:t>Once a year, the District’s medical and dental plans provide for an annual “Open Enrollment Period” during which any eligible employee may change their medical or dental plan and add or terminate any eligible dependents. </a:t>
            </a:r>
          </a:p>
          <a:p>
            <a:pPr marL="0" indent="0">
              <a:buNone/>
            </a:pPr>
            <a:r>
              <a:rPr lang="en-US" sz="2300" b="1" dirty="0"/>
              <a:t> </a:t>
            </a:r>
            <a:endParaRPr lang="en-US" sz="2300" dirty="0"/>
          </a:p>
          <a:p>
            <a:pPr marL="0" indent="0">
              <a:buNone/>
            </a:pPr>
            <a:r>
              <a:rPr lang="en-US" sz="2300" b="1" dirty="0"/>
              <a:t>Should I participate?   </a:t>
            </a:r>
            <a:endParaRPr lang="en-US" sz="2300" dirty="0"/>
          </a:p>
          <a:p>
            <a:pPr marL="0" lvl="0" indent="0">
              <a:buNone/>
            </a:pPr>
            <a:r>
              <a:rPr lang="en-US" sz="2300" b="1" dirty="0"/>
              <a:t>Yes, if: </a:t>
            </a:r>
            <a:endParaRPr lang="en-US" sz="2300" dirty="0"/>
          </a:p>
          <a:p>
            <a:pPr marL="0" lvl="0" indent="0">
              <a:buNone/>
            </a:pPr>
            <a:r>
              <a:rPr lang="en-US" sz="2300" dirty="0"/>
              <a:t>You want/need to change your health plan (scroll down for required forms)</a:t>
            </a:r>
          </a:p>
          <a:p>
            <a:pPr marL="0" lvl="0" indent="0">
              <a:buNone/>
            </a:pPr>
            <a:r>
              <a:rPr lang="en-US" sz="2300" dirty="0"/>
              <a:t>You need to add dependents that were not added to your benefits within the 31 day time period allowed following a birth/adoption/marriage</a:t>
            </a:r>
          </a:p>
          <a:p>
            <a:pPr marL="0" lvl="0" indent="0">
              <a:buNone/>
            </a:pPr>
            <a:r>
              <a:rPr lang="en-US" sz="2300" dirty="0"/>
              <a:t>You need to drop dependents that are no longer eligible (supporting documentation may be required</a:t>
            </a:r>
            <a:r>
              <a:rPr lang="en-US" sz="2300" dirty="0" smtClean="0"/>
              <a:t>)</a:t>
            </a:r>
          </a:p>
          <a:p>
            <a:pPr marL="0" lvl="0" indent="0">
              <a:buNone/>
            </a:pPr>
            <a:endParaRPr lang="en-US" sz="2300" dirty="0"/>
          </a:p>
          <a:p>
            <a:pPr marL="0" lvl="0" indent="0">
              <a:buNone/>
            </a:pPr>
            <a:r>
              <a:rPr lang="en-US" sz="2300" b="1" i="1" dirty="0">
                <a:solidFill>
                  <a:srgbClr val="FF0000"/>
                </a:solidFill>
              </a:rPr>
              <a:t>No Action is required if you are not making any plan changes.</a:t>
            </a:r>
            <a:endParaRPr lang="en-US" sz="2300" i="1" dirty="0">
              <a:solidFill>
                <a:srgbClr val="FF0000"/>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3</a:t>
            </a:fld>
            <a:endParaRPr lang="en-US" dirty="0"/>
          </a:p>
        </p:txBody>
      </p:sp>
    </p:spTree>
    <p:extLst>
      <p:ext uri="{BB962C8B-B14F-4D97-AF65-F5344CB8AC3E}">
        <p14:creationId xmlns:p14="http://schemas.microsoft.com/office/powerpoint/2010/main" val="743481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458200" cy="990600"/>
          </a:xfrm>
        </p:spPr>
        <p:txBody>
          <a:bodyPr>
            <a:normAutofit/>
          </a:bodyPr>
          <a:lstStyle/>
          <a:p>
            <a:r>
              <a:rPr lang="en-US" sz="2800" dirty="0" smtClean="0"/>
              <a:t>Visit YCCD Benefits site for Benefit and Rate Information </a:t>
            </a:r>
            <a:endParaRPr lang="en-US" sz="2800"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4</a:t>
            </a:fld>
            <a:endParaRPr lang="en-US"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524" y="1600200"/>
            <a:ext cx="7162951"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9899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2019-20 Health Benefits Information</a:t>
            </a:r>
            <a:endParaRPr lang="en-US" sz="2800" dirty="0"/>
          </a:p>
        </p:txBody>
      </p:sp>
      <p:sp>
        <p:nvSpPr>
          <p:cNvPr id="3" name="Content Placeholder 2"/>
          <p:cNvSpPr>
            <a:spLocks noGrp="1"/>
          </p:cNvSpPr>
          <p:nvPr>
            <p:ph idx="1"/>
          </p:nvPr>
        </p:nvSpPr>
        <p:spPr/>
        <p:txBody>
          <a:bodyPr>
            <a:normAutofit/>
          </a:bodyPr>
          <a:lstStyle/>
          <a:p>
            <a:r>
              <a:rPr lang="en-US" sz="2000" dirty="0" smtClean="0"/>
              <a:t>Retiree renewal rates increases:</a:t>
            </a:r>
          </a:p>
          <a:p>
            <a:pPr lvl="1"/>
            <a:r>
              <a:rPr lang="en-US" b="1" dirty="0" smtClean="0"/>
              <a:t>Retirees under age 65: </a:t>
            </a:r>
          </a:p>
          <a:p>
            <a:pPr lvl="2"/>
            <a:r>
              <a:rPr lang="en-US" sz="2000" dirty="0" smtClean="0"/>
              <a:t>Blue Shield PPO: Increase 7.9% to 8.8%</a:t>
            </a:r>
          </a:p>
          <a:p>
            <a:pPr lvl="2"/>
            <a:r>
              <a:rPr lang="en-US" sz="2000" dirty="0"/>
              <a:t>Kaiser:  </a:t>
            </a:r>
            <a:r>
              <a:rPr lang="en-US" sz="2000" dirty="0" smtClean="0"/>
              <a:t>Increase 7.7%</a:t>
            </a:r>
          </a:p>
          <a:p>
            <a:pPr lvl="1"/>
            <a:r>
              <a:rPr lang="en-US" b="1" dirty="0" smtClean="0"/>
              <a:t>Retirees age 65+	</a:t>
            </a:r>
          </a:p>
          <a:p>
            <a:pPr lvl="2"/>
            <a:r>
              <a:rPr lang="en-US" sz="2000" dirty="0" smtClean="0"/>
              <a:t>Kaiser Permanente Senior Advantage (KPSA):</a:t>
            </a:r>
          </a:p>
          <a:p>
            <a:pPr lvl="3"/>
            <a:r>
              <a:rPr lang="en-US" sz="2000" dirty="0" smtClean="0"/>
              <a:t>Decrease from $374 /person/month </a:t>
            </a:r>
            <a:r>
              <a:rPr lang="en-US" sz="2000" dirty="0"/>
              <a:t>to $</a:t>
            </a:r>
            <a:r>
              <a:rPr lang="en-US" sz="2000" dirty="0" smtClean="0"/>
              <a:t>348 </a:t>
            </a:r>
            <a:r>
              <a:rPr lang="en-US" sz="2000" dirty="0"/>
              <a:t>/person/month </a:t>
            </a:r>
            <a:endParaRPr lang="en-US" sz="2000" dirty="0" smtClean="0"/>
          </a:p>
          <a:p>
            <a:pPr lvl="2"/>
            <a:r>
              <a:rPr lang="en-US" sz="2000" dirty="0" smtClean="0"/>
              <a:t>CompanionCare (Medicare Supplement with Part D):</a:t>
            </a:r>
          </a:p>
          <a:p>
            <a:pPr lvl="3"/>
            <a:r>
              <a:rPr lang="en-US" sz="2000" dirty="0" smtClean="0"/>
              <a:t>No increase</a:t>
            </a:r>
          </a:p>
          <a:p>
            <a:pPr lvl="2"/>
            <a:r>
              <a:rPr lang="en-US" sz="2000" dirty="0" smtClean="0"/>
              <a:t>Blue Shield PPO:  </a:t>
            </a:r>
          </a:p>
          <a:p>
            <a:pPr lvl="3"/>
            <a:r>
              <a:rPr lang="en-US" sz="2000" dirty="0" smtClean="0"/>
              <a:t>No increase</a:t>
            </a:r>
          </a:p>
          <a:p>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5</a:t>
            </a:fld>
            <a:endParaRPr lang="en-US" dirty="0"/>
          </a:p>
        </p:txBody>
      </p:sp>
    </p:spTree>
    <p:extLst>
      <p:ext uri="{BB962C8B-B14F-4D97-AF65-F5344CB8AC3E}">
        <p14:creationId xmlns:p14="http://schemas.microsoft.com/office/powerpoint/2010/main" val="1688944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0CFEC368-1D7A-4F81-ABF6-AE0E36BAF64C}" type="slidenum">
              <a:rPr lang="en-US" smtClean="0"/>
              <a:pPr/>
              <a:t>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570084993"/>
              </p:ext>
            </p:extLst>
          </p:nvPr>
        </p:nvGraphicFramePr>
        <p:xfrm>
          <a:off x="381000" y="533400"/>
          <a:ext cx="8305798" cy="5303520"/>
        </p:xfrm>
        <a:graphic>
          <a:graphicData uri="http://schemas.openxmlformats.org/drawingml/2006/table">
            <a:tbl>
              <a:tblPr firstRow="1" firstCol="1" bandRow="1">
                <a:tableStyleId>{5C22544A-7EE6-4342-B048-85BDC9FD1C3A}</a:tableStyleId>
              </a:tblPr>
              <a:tblGrid>
                <a:gridCol w="8305798">
                  <a:extLst>
                    <a:ext uri="{9D8B030D-6E8A-4147-A177-3AD203B41FA5}">
                      <a16:colId xmlns:a16="http://schemas.microsoft.com/office/drawing/2014/main" val="20000"/>
                    </a:ext>
                  </a:extLst>
                </a:gridCol>
              </a:tblGrid>
              <a:tr h="1480891">
                <a:tc>
                  <a:txBody>
                    <a:bodyPr/>
                    <a:lstStyle/>
                    <a:p>
                      <a:pPr marL="0" marR="0" algn="l">
                        <a:spcBef>
                          <a:spcPts val="0"/>
                        </a:spcBef>
                        <a:spcAft>
                          <a:spcPts val="0"/>
                        </a:spcAft>
                      </a:pPr>
                      <a:r>
                        <a:rPr lang="en-US" sz="2800" dirty="0" smtClean="0">
                          <a:solidFill>
                            <a:schemeClr val="tx1"/>
                          </a:solidFill>
                          <a:effectLst/>
                          <a:latin typeface="+mn-lt"/>
                        </a:rPr>
                        <a:t>2019-20 PLAN OPTIONS</a:t>
                      </a:r>
                      <a:r>
                        <a:rPr lang="en-US" sz="2800" baseline="0" dirty="0" smtClean="0">
                          <a:solidFill>
                            <a:schemeClr val="tx1"/>
                          </a:solidFill>
                          <a:effectLst/>
                          <a:latin typeface="+mn-lt"/>
                        </a:rPr>
                        <a:t> Retirees </a:t>
                      </a:r>
                      <a:r>
                        <a:rPr lang="en-US" sz="2800" baseline="0" dirty="0" smtClean="0">
                          <a:solidFill>
                            <a:srgbClr val="FF0000"/>
                          </a:solidFill>
                          <a:effectLst/>
                          <a:latin typeface="+mn-lt"/>
                        </a:rPr>
                        <a:t>UNDER</a:t>
                      </a:r>
                      <a:r>
                        <a:rPr lang="en-US" sz="2800" baseline="0" dirty="0" smtClean="0">
                          <a:solidFill>
                            <a:schemeClr val="tx1"/>
                          </a:solidFill>
                          <a:effectLst/>
                          <a:latin typeface="+mn-lt"/>
                        </a:rPr>
                        <a:t> age 65</a:t>
                      </a:r>
                    </a:p>
                    <a:p>
                      <a:pPr marL="0" marR="0" algn="l">
                        <a:spcBef>
                          <a:spcPts val="0"/>
                        </a:spcBef>
                        <a:spcAft>
                          <a:spcPts val="0"/>
                        </a:spcAft>
                      </a:pPr>
                      <a:r>
                        <a:rPr lang="en-US" sz="2400" b="0" dirty="0" smtClean="0">
                          <a:solidFill>
                            <a:schemeClr val="tx1"/>
                          </a:solidFill>
                          <a:effectLst/>
                          <a:latin typeface="+mn-lt"/>
                          <a:ea typeface="Calibri"/>
                          <a:cs typeface="Times New Roman"/>
                        </a:rPr>
                        <a:t>(Continues next page)</a:t>
                      </a:r>
                      <a:endParaRPr lang="en-US" sz="2400" b="0" dirty="0">
                        <a:solidFill>
                          <a:schemeClr val="tx1"/>
                        </a:solidFill>
                        <a:effectLst/>
                        <a:latin typeface="+mn-lt"/>
                        <a:ea typeface="Calibri"/>
                        <a:cs typeface="Times New Roman"/>
                      </a:endParaRPr>
                    </a:p>
                  </a:txBody>
                  <a:tcPr marL="60456" marR="60456" marT="0" marB="0" anchor="ctr">
                    <a:solidFill>
                      <a:schemeClr val="bg1"/>
                    </a:solidFill>
                  </a:tcPr>
                </a:tc>
                <a:extLst>
                  <a:ext uri="{0D108BD9-81ED-4DB2-BD59-A6C34878D82A}">
                    <a16:rowId xmlns:a16="http://schemas.microsoft.com/office/drawing/2014/main" val="10000"/>
                  </a:ext>
                </a:extLst>
              </a:tr>
              <a:tr h="1404691">
                <a:tc>
                  <a:txBody>
                    <a:bodyPr/>
                    <a:lstStyle/>
                    <a:p>
                      <a:pPr marL="0" marR="0" algn="l">
                        <a:spcBef>
                          <a:spcPts val="0"/>
                        </a:spcBef>
                        <a:spcAft>
                          <a:spcPts val="0"/>
                        </a:spcAft>
                      </a:pPr>
                      <a:r>
                        <a:rPr lang="en-US" sz="1800" b="1" dirty="0">
                          <a:solidFill>
                            <a:schemeClr val="tx1"/>
                          </a:solidFill>
                          <a:effectLst/>
                        </a:rPr>
                        <a:t>Kaiser </a:t>
                      </a:r>
                      <a:r>
                        <a:rPr lang="en-US" sz="1800" b="1" dirty="0" smtClean="0">
                          <a:solidFill>
                            <a:schemeClr val="tx1"/>
                          </a:solidFill>
                          <a:effectLst/>
                        </a:rPr>
                        <a:t>HMO (Under Age 65) </a:t>
                      </a:r>
                      <a:endParaRPr lang="en-US" sz="1800" b="1" dirty="0">
                        <a:solidFill>
                          <a:schemeClr val="tx1"/>
                        </a:solidFill>
                        <a:effectLst/>
                      </a:endParaRPr>
                    </a:p>
                    <a:p>
                      <a:pPr marL="342900" marR="0" lvl="0" indent="-342900" algn="l">
                        <a:spcBef>
                          <a:spcPts val="0"/>
                        </a:spcBef>
                        <a:spcAft>
                          <a:spcPts val="0"/>
                        </a:spcAft>
                        <a:buFont typeface="Symbol"/>
                        <a:buChar char=""/>
                      </a:pPr>
                      <a:r>
                        <a:rPr lang="en-US" sz="1800" b="0" dirty="0">
                          <a:solidFill>
                            <a:schemeClr val="tx1"/>
                          </a:solidFill>
                          <a:effectLst/>
                        </a:rPr>
                        <a:t>$30 Office Visit Copay</a:t>
                      </a:r>
                    </a:p>
                    <a:p>
                      <a:pPr marL="342900" marR="0" lvl="0" indent="-342900" algn="l">
                        <a:spcBef>
                          <a:spcPts val="0"/>
                        </a:spcBef>
                        <a:spcAft>
                          <a:spcPts val="0"/>
                        </a:spcAft>
                        <a:buFont typeface="Symbol"/>
                        <a:buChar char=""/>
                      </a:pPr>
                      <a:r>
                        <a:rPr lang="en-US" sz="1800" b="0" dirty="0" smtClean="0">
                          <a:solidFill>
                            <a:schemeClr val="tx1"/>
                          </a:solidFill>
                          <a:effectLst/>
                        </a:rPr>
                        <a:t>No Deductibles or </a:t>
                      </a:r>
                      <a:r>
                        <a:rPr lang="en-US" sz="1800" b="0" dirty="0">
                          <a:solidFill>
                            <a:schemeClr val="tx1"/>
                          </a:solidFill>
                          <a:effectLst/>
                        </a:rPr>
                        <a:t>Co-Insurance payments</a:t>
                      </a:r>
                    </a:p>
                    <a:p>
                      <a:pPr marL="342900" marR="0" lvl="0" indent="-342900" algn="l">
                        <a:spcBef>
                          <a:spcPts val="0"/>
                        </a:spcBef>
                        <a:spcAft>
                          <a:spcPts val="0"/>
                        </a:spcAft>
                        <a:buFont typeface="Symbol"/>
                        <a:buChar char=""/>
                      </a:pPr>
                      <a:r>
                        <a:rPr lang="en-US" sz="1800" b="0" dirty="0">
                          <a:solidFill>
                            <a:schemeClr val="tx1"/>
                          </a:solidFill>
                          <a:effectLst/>
                        </a:rPr>
                        <a:t>Medical out of pocket maximum: $1,500-individual/$</a:t>
                      </a:r>
                      <a:r>
                        <a:rPr lang="en-US" sz="1800" b="0" dirty="0" smtClean="0">
                          <a:solidFill>
                            <a:schemeClr val="tx1"/>
                          </a:solidFill>
                          <a:effectLst/>
                        </a:rPr>
                        <a:t>3,000-family</a:t>
                      </a:r>
                    </a:p>
                    <a:p>
                      <a:pPr marL="342900" marR="0" lvl="0" indent="-342900" algn="l">
                        <a:spcBef>
                          <a:spcPts val="0"/>
                        </a:spcBef>
                        <a:spcAft>
                          <a:spcPts val="0"/>
                        </a:spcAft>
                        <a:buFont typeface="Symbol"/>
                        <a:buChar char=""/>
                      </a:pPr>
                      <a:endParaRPr lang="en-US" sz="1800" b="0" dirty="0" smtClean="0">
                        <a:solidFill>
                          <a:schemeClr val="tx1"/>
                        </a:solidFill>
                        <a:effectLst/>
                      </a:endParaRPr>
                    </a:p>
                    <a:p>
                      <a:pPr marL="342900" marR="0" lvl="0" indent="-342900" algn="l">
                        <a:spcBef>
                          <a:spcPts val="0"/>
                        </a:spcBef>
                        <a:spcAft>
                          <a:spcPts val="0"/>
                        </a:spcAft>
                        <a:buFont typeface="Symbol"/>
                        <a:buChar char=""/>
                      </a:pPr>
                      <a:endParaRPr lang="en-US" sz="1800" b="0" dirty="0">
                        <a:solidFill>
                          <a:schemeClr val="tx1"/>
                        </a:solidFill>
                        <a:effectLst/>
                        <a:latin typeface="Calibri"/>
                        <a:ea typeface="Calibri"/>
                        <a:cs typeface="Times New Roman"/>
                      </a:endParaRPr>
                    </a:p>
                  </a:txBody>
                  <a:tcPr marL="60456" marR="60456" marT="0" marB="0" anchor="ctr">
                    <a:solidFill>
                      <a:schemeClr val="bg1"/>
                    </a:solidFill>
                  </a:tcPr>
                </a:tc>
                <a:extLst>
                  <a:ext uri="{0D108BD9-81ED-4DB2-BD59-A6C34878D82A}">
                    <a16:rowId xmlns:a16="http://schemas.microsoft.com/office/drawing/2014/main" val="10001"/>
                  </a:ext>
                </a:extLst>
              </a:tr>
              <a:tr h="1448589">
                <a:tc>
                  <a:txBody>
                    <a:bodyPr/>
                    <a:lstStyle/>
                    <a:p>
                      <a:pPr marL="0" marR="0" algn="l">
                        <a:spcBef>
                          <a:spcPts val="0"/>
                        </a:spcBef>
                        <a:spcAft>
                          <a:spcPts val="0"/>
                        </a:spcAft>
                      </a:pPr>
                      <a:r>
                        <a:rPr lang="en-US" sz="1800" b="1" dirty="0">
                          <a:solidFill>
                            <a:schemeClr val="tx1"/>
                          </a:solidFill>
                          <a:effectLst/>
                        </a:rPr>
                        <a:t>Blue Shield PPO Plan 80-G</a:t>
                      </a:r>
                    </a:p>
                    <a:p>
                      <a:pPr marL="342900" marR="0" lvl="0" indent="-342900" algn="l">
                        <a:spcBef>
                          <a:spcPts val="0"/>
                        </a:spcBef>
                        <a:spcAft>
                          <a:spcPts val="0"/>
                        </a:spcAft>
                        <a:buFont typeface="Symbol"/>
                        <a:buChar char=""/>
                      </a:pPr>
                      <a:r>
                        <a:rPr lang="en-US" sz="1800" b="0" dirty="0">
                          <a:solidFill>
                            <a:schemeClr val="tx1"/>
                          </a:solidFill>
                          <a:effectLst/>
                        </a:rPr>
                        <a:t>$30 Office Visit Copay; </a:t>
                      </a:r>
                      <a:r>
                        <a:rPr lang="en-US" sz="1800" b="0" dirty="0" smtClean="0">
                          <a:solidFill>
                            <a:schemeClr val="tx1"/>
                          </a:solidFill>
                          <a:effectLst/>
                        </a:rPr>
                        <a:t>20</a:t>
                      </a:r>
                      <a:r>
                        <a:rPr lang="en-US" sz="1800" b="0" dirty="0">
                          <a:solidFill>
                            <a:schemeClr val="tx1"/>
                          </a:solidFill>
                          <a:effectLst/>
                        </a:rPr>
                        <a:t>% Treatment Co-Insurance after deductible ($500-individual /$1,000-family)</a:t>
                      </a:r>
                    </a:p>
                    <a:p>
                      <a:pPr marL="342900" marR="0" lvl="0" indent="-342900" algn="l">
                        <a:spcBef>
                          <a:spcPts val="0"/>
                        </a:spcBef>
                        <a:spcAft>
                          <a:spcPts val="0"/>
                        </a:spcAft>
                        <a:buFont typeface="Symbol"/>
                        <a:buChar char=""/>
                      </a:pPr>
                      <a:r>
                        <a:rPr lang="en-US" sz="1800" b="0" dirty="0">
                          <a:solidFill>
                            <a:schemeClr val="tx1"/>
                          </a:solidFill>
                          <a:effectLst/>
                        </a:rPr>
                        <a:t>Medical out of pocket maximum: $2,000 individual/$4,000 family </a:t>
                      </a:r>
                      <a:r>
                        <a:rPr lang="en-US" sz="1800" b="0" dirty="0" smtClean="0">
                          <a:solidFill>
                            <a:schemeClr val="tx1"/>
                          </a:solidFill>
                          <a:effectLst/>
                        </a:rPr>
                        <a:t> includes </a:t>
                      </a:r>
                      <a:r>
                        <a:rPr lang="en-US" sz="1800" b="0" dirty="0">
                          <a:solidFill>
                            <a:schemeClr val="tx1"/>
                          </a:solidFill>
                          <a:effectLst/>
                        </a:rPr>
                        <a:t>deductible, co-pays and co-insurance</a:t>
                      </a:r>
                      <a:endParaRPr lang="en-US" sz="1800" b="0" dirty="0">
                        <a:solidFill>
                          <a:schemeClr val="tx1"/>
                        </a:solidFill>
                        <a:effectLst/>
                        <a:latin typeface="Times New Roman"/>
                        <a:ea typeface="Calibri"/>
                      </a:endParaRPr>
                    </a:p>
                  </a:txBody>
                  <a:tcPr marL="60456" marR="60456" marT="0" marB="0">
                    <a:solidFill>
                      <a:schemeClr val="bg1"/>
                    </a:solidFill>
                  </a:tcPr>
                </a:tc>
                <a:extLst>
                  <a:ext uri="{0D108BD9-81ED-4DB2-BD59-A6C34878D82A}">
                    <a16:rowId xmlns:a16="http://schemas.microsoft.com/office/drawing/2014/main" val="10002"/>
                  </a:ext>
                </a:extLst>
              </a:tr>
              <a:tr h="728120">
                <a:tc>
                  <a:txBody>
                    <a:bodyPr/>
                    <a:lstStyle/>
                    <a:p>
                      <a:pPr marL="0" marR="0" algn="l">
                        <a:spcBef>
                          <a:spcPts val="0"/>
                        </a:spcBef>
                        <a:spcAft>
                          <a:spcPts val="0"/>
                        </a:spcAft>
                      </a:pPr>
                      <a:endParaRPr lang="en-US" sz="1800" b="0" dirty="0" smtClean="0">
                        <a:solidFill>
                          <a:schemeClr val="tx1"/>
                        </a:solidFill>
                        <a:effectLst/>
                      </a:endParaRPr>
                    </a:p>
                  </a:txBody>
                  <a:tcPr marL="60456" marR="60456" marT="0" marB="0">
                    <a:solidFill>
                      <a:schemeClr val="bg1"/>
                    </a:solidFill>
                  </a:tcPr>
                </a:tc>
                <a:extLst>
                  <a:ext uri="{0D108BD9-81ED-4DB2-BD59-A6C34878D82A}">
                    <a16:rowId xmlns:a16="http://schemas.microsoft.com/office/drawing/2014/main" val="10003"/>
                  </a:ext>
                </a:extLst>
              </a:tr>
            </a:tbl>
          </a:graphicData>
        </a:graphic>
      </p:graphicFrame>
      <p:sp>
        <p:nvSpPr>
          <p:cNvPr id="7" name="Rectangle 1"/>
          <p:cNvSpPr>
            <a:spLocks noChangeArrowheads="1"/>
          </p:cNvSpPr>
          <p:nvPr/>
        </p:nvSpPr>
        <p:spPr bwMode="auto">
          <a:xfrm>
            <a:off x="381000" y="6490900"/>
            <a:ext cx="69844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1200" b="0" i="1"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Detailed plan summaries and SBCs can be found </a:t>
            </a:r>
            <a:r>
              <a:rPr lang="en-US" altLang="en-US" sz="1200" i="1" dirty="0">
                <a:solidFill>
                  <a:srgbClr val="000000"/>
                </a:solidFill>
                <a:latin typeface="Calibri" pitchFamily="34" charset="0"/>
                <a:ea typeface="Calibri" pitchFamily="34" charset="0"/>
                <a:cs typeface="Times New Roman" pitchFamily="18" charset="0"/>
              </a:rPr>
              <a:t>at: https://www.yosemite.edu/benefits/2018openenrollment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104940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0CFEC368-1D7A-4F81-ABF6-AE0E36BAF64C}" type="slidenum">
              <a:rPr lang="en-US" smtClean="0"/>
              <a:pPr/>
              <a:t>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468786090"/>
              </p:ext>
            </p:extLst>
          </p:nvPr>
        </p:nvGraphicFramePr>
        <p:xfrm>
          <a:off x="364786" y="393064"/>
          <a:ext cx="8322013" cy="6007736"/>
        </p:xfrm>
        <a:graphic>
          <a:graphicData uri="http://schemas.openxmlformats.org/drawingml/2006/table">
            <a:tbl>
              <a:tblPr firstRow="1" firstCol="1" bandRow="1">
                <a:tableStyleId>{5C22544A-7EE6-4342-B048-85BDC9FD1C3A}</a:tableStyleId>
              </a:tblPr>
              <a:tblGrid>
                <a:gridCol w="8322013">
                  <a:extLst>
                    <a:ext uri="{9D8B030D-6E8A-4147-A177-3AD203B41FA5}">
                      <a16:colId xmlns:a16="http://schemas.microsoft.com/office/drawing/2014/main" val="20000"/>
                    </a:ext>
                  </a:extLst>
                </a:gridCol>
              </a:tblGrid>
              <a:tr h="1344296">
                <a:tc>
                  <a:txBody>
                    <a:bodyPr/>
                    <a:lstStyle/>
                    <a:p>
                      <a:pPr marL="0" marR="0" algn="l">
                        <a:spcBef>
                          <a:spcPts val="0"/>
                        </a:spcBef>
                        <a:spcAft>
                          <a:spcPts val="0"/>
                        </a:spcAft>
                      </a:pPr>
                      <a:r>
                        <a:rPr lang="en-US" sz="2800" dirty="0" smtClean="0">
                          <a:solidFill>
                            <a:schemeClr val="tx1"/>
                          </a:solidFill>
                          <a:effectLst/>
                        </a:rPr>
                        <a:t>2019-20 PLAN OPTIONS</a:t>
                      </a:r>
                      <a:r>
                        <a:rPr lang="en-US" sz="2800" baseline="0" dirty="0" smtClean="0">
                          <a:solidFill>
                            <a:schemeClr val="tx1"/>
                          </a:solidFill>
                          <a:effectLst/>
                        </a:rPr>
                        <a:t> Retirees </a:t>
                      </a:r>
                      <a:r>
                        <a:rPr lang="en-US" sz="2800" baseline="0" dirty="0" smtClean="0">
                          <a:solidFill>
                            <a:srgbClr val="FF0000"/>
                          </a:solidFill>
                          <a:effectLst/>
                        </a:rPr>
                        <a:t>UNDER</a:t>
                      </a:r>
                      <a:r>
                        <a:rPr lang="en-US" sz="2800" baseline="0" dirty="0" smtClean="0">
                          <a:solidFill>
                            <a:schemeClr val="tx1"/>
                          </a:solidFill>
                          <a:effectLst/>
                        </a:rPr>
                        <a:t> age 65</a:t>
                      </a:r>
                      <a:endParaRPr lang="en-US" sz="2800"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kern="1200" dirty="0" smtClean="0">
                          <a:solidFill>
                            <a:schemeClr val="tx1"/>
                          </a:solidFill>
                          <a:effectLst/>
                          <a:latin typeface="+mn-lt"/>
                          <a:ea typeface="+mn-ea"/>
                          <a:cs typeface="+mn-cs"/>
                        </a:rPr>
                        <a:t>(Continued from previous page)</a:t>
                      </a:r>
                      <a:endParaRPr lang="en-US" sz="2400" b="0" dirty="0">
                        <a:solidFill>
                          <a:schemeClr val="tx1"/>
                        </a:solidFill>
                        <a:effectLst/>
                        <a:latin typeface="Calibri"/>
                        <a:ea typeface="Calibri"/>
                        <a:cs typeface="Times New Roman"/>
                      </a:endParaRPr>
                    </a:p>
                  </a:txBody>
                  <a:tcPr marL="60456" marR="60456" marT="0" marB="0" anchor="ctr">
                    <a:solidFill>
                      <a:schemeClr val="bg1"/>
                    </a:solidFill>
                  </a:tcPr>
                </a:tc>
                <a:extLst>
                  <a:ext uri="{0D108BD9-81ED-4DB2-BD59-A6C34878D82A}">
                    <a16:rowId xmlns:a16="http://schemas.microsoft.com/office/drawing/2014/main" val="10000"/>
                  </a:ext>
                </a:extLst>
              </a:tr>
              <a:tr h="2904257">
                <a:tc>
                  <a:txBody>
                    <a:bodyPr/>
                    <a:lstStyle/>
                    <a:p>
                      <a:pPr marL="0" marR="0" algn="l">
                        <a:spcBef>
                          <a:spcPts val="0"/>
                        </a:spcBef>
                        <a:spcAft>
                          <a:spcPts val="0"/>
                        </a:spcAft>
                      </a:pPr>
                      <a:r>
                        <a:rPr lang="en-US" sz="1800" b="1" dirty="0" smtClean="0">
                          <a:solidFill>
                            <a:schemeClr val="tx1"/>
                          </a:solidFill>
                          <a:effectLst/>
                        </a:rPr>
                        <a:t>Blue Shield PPO Plan 80-C</a:t>
                      </a:r>
                    </a:p>
                    <a:p>
                      <a:pPr marL="342900" marR="0" lvl="0" indent="-342900" algn="l" defTabSz="914400" rtl="0" eaLnBrk="1" latinLnBrk="0" hangingPunct="1">
                        <a:spcBef>
                          <a:spcPts val="0"/>
                        </a:spcBef>
                        <a:spcAft>
                          <a:spcPts val="0"/>
                        </a:spcAft>
                        <a:buFont typeface="Symbol"/>
                        <a:buChar char=""/>
                      </a:pPr>
                      <a:r>
                        <a:rPr lang="en-US" sz="1800" b="0" kern="1200" dirty="0" smtClean="0">
                          <a:solidFill>
                            <a:schemeClr val="tx1"/>
                          </a:solidFill>
                          <a:effectLst/>
                          <a:latin typeface="+mn-lt"/>
                          <a:ea typeface="+mn-ea"/>
                          <a:cs typeface="+mn-cs"/>
                        </a:rPr>
                        <a:t>$20 Office Visit Copay;   20% Treatment Co-Insurance after deductible ($200 individual/$500 family)</a:t>
                      </a:r>
                    </a:p>
                    <a:p>
                      <a:pPr marL="342900" marR="0" lvl="0" indent="-342900" algn="l">
                        <a:spcBef>
                          <a:spcPts val="0"/>
                        </a:spcBef>
                        <a:spcAft>
                          <a:spcPts val="0"/>
                        </a:spcAft>
                        <a:buFont typeface="Symbol"/>
                        <a:buChar char=""/>
                      </a:pPr>
                      <a:r>
                        <a:rPr lang="en-US" sz="1800" b="0" dirty="0" smtClean="0">
                          <a:solidFill>
                            <a:schemeClr val="tx1"/>
                          </a:solidFill>
                          <a:effectLst/>
                        </a:rPr>
                        <a:t>Medical Out of pocket maximum: $1,000 -individual/$3,000- family; includes deductible, co-pays and co-insurance</a:t>
                      </a:r>
                      <a:endParaRPr lang="en-US" sz="1800" b="0" dirty="0" smtClean="0">
                        <a:solidFill>
                          <a:schemeClr val="tx1"/>
                        </a:solidFill>
                        <a:effectLst/>
                        <a:latin typeface="Times New Roman"/>
                        <a:ea typeface="Calibri"/>
                      </a:endParaRPr>
                    </a:p>
                    <a:p>
                      <a:pPr marL="0" marR="0" algn="l">
                        <a:spcBef>
                          <a:spcPts val="0"/>
                        </a:spcBef>
                        <a:spcAft>
                          <a:spcPts val="0"/>
                        </a:spcAft>
                      </a:pPr>
                      <a:endParaRPr lang="en-US" sz="1800" b="0" dirty="0" smtClean="0">
                        <a:solidFill>
                          <a:schemeClr val="tx1"/>
                        </a:solidFill>
                        <a:effectLst/>
                      </a:endParaRPr>
                    </a:p>
                    <a:p>
                      <a:pPr marL="0" marR="0" algn="l">
                        <a:spcBef>
                          <a:spcPts val="0"/>
                        </a:spcBef>
                        <a:spcAft>
                          <a:spcPts val="0"/>
                        </a:spcAft>
                      </a:pPr>
                      <a:r>
                        <a:rPr lang="en-US" sz="1800" b="1" dirty="0" smtClean="0">
                          <a:solidFill>
                            <a:schemeClr val="tx1"/>
                          </a:solidFill>
                          <a:effectLst/>
                        </a:rPr>
                        <a:t>Blue </a:t>
                      </a:r>
                      <a:r>
                        <a:rPr lang="en-US" sz="1800" b="1" dirty="0">
                          <a:solidFill>
                            <a:schemeClr val="tx1"/>
                          </a:solidFill>
                          <a:effectLst/>
                        </a:rPr>
                        <a:t>Shield PPO Plan 90-G</a:t>
                      </a:r>
                    </a:p>
                    <a:p>
                      <a:pPr marL="342900" marR="0" lvl="0" indent="-342900" algn="l">
                        <a:spcBef>
                          <a:spcPts val="0"/>
                        </a:spcBef>
                        <a:spcAft>
                          <a:spcPts val="0"/>
                        </a:spcAft>
                        <a:buFont typeface="Symbol"/>
                        <a:buChar char=""/>
                      </a:pPr>
                      <a:r>
                        <a:rPr lang="en-US" sz="1800" b="0" dirty="0">
                          <a:solidFill>
                            <a:schemeClr val="tx1"/>
                          </a:solidFill>
                          <a:effectLst/>
                        </a:rPr>
                        <a:t>$20 Office Visit Copay;   10% Treatment Co-Insurance after deductible ($500 individual/$1,000 family)</a:t>
                      </a:r>
                    </a:p>
                    <a:p>
                      <a:pPr marL="342900" marR="0" lvl="0" indent="-342900" algn="l">
                        <a:spcBef>
                          <a:spcPts val="0"/>
                        </a:spcBef>
                        <a:spcAft>
                          <a:spcPts val="0"/>
                        </a:spcAft>
                        <a:buFont typeface="Symbol"/>
                        <a:buChar char=""/>
                      </a:pPr>
                      <a:r>
                        <a:rPr lang="en-US" sz="1800" b="0" dirty="0">
                          <a:solidFill>
                            <a:schemeClr val="tx1"/>
                          </a:solidFill>
                          <a:effectLst/>
                        </a:rPr>
                        <a:t>Medical Out of pocket maximum: $1,000-individual/$3,000- family;  includes deductible, co-pays and co-insurance</a:t>
                      </a:r>
                      <a:endParaRPr lang="en-US" sz="1800" b="0" dirty="0">
                        <a:solidFill>
                          <a:schemeClr val="tx1"/>
                        </a:solidFill>
                        <a:effectLst/>
                        <a:latin typeface="Times New Roman"/>
                        <a:ea typeface="Calibri"/>
                      </a:endParaRPr>
                    </a:p>
                  </a:txBody>
                  <a:tcPr marL="60456" marR="60456" marT="0" marB="0">
                    <a:solidFill>
                      <a:schemeClr val="bg1"/>
                    </a:solidFill>
                  </a:tcPr>
                </a:tc>
                <a:extLst>
                  <a:ext uri="{0D108BD9-81ED-4DB2-BD59-A6C34878D82A}">
                    <a16:rowId xmlns:a16="http://schemas.microsoft.com/office/drawing/2014/main" val="10001"/>
                  </a:ext>
                </a:extLst>
              </a:tr>
              <a:tr h="1613155">
                <a:tc>
                  <a:txBody>
                    <a:bodyPr/>
                    <a:lstStyle/>
                    <a:p>
                      <a:pPr marL="0" marR="0" algn="l">
                        <a:spcBef>
                          <a:spcPts val="0"/>
                        </a:spcBef>
                        <a:spcAft>
                          <a:spcPts val="0"/>
                        </a:spcAft>
                      </a:pPr>
                      <a:endParaRPr lang="en-US" sz="1800" b="0" dirty="0" smtClean="0">
                        <a:solidFill>
                          <a:schemeClr val="tx1"/>
                        </a:solidFill>
                        <a:effectLst/>
                      </a:endParaRPr>
                    </a:p>
                    <a:p>
                      <a:pPr marL="0" marR="0" algn="l">
                        <a:spcBef>
                          <a:spcPts val="0"/>
                        </a:spcBef>
                        <a:spcAft>
                          <a:spcPts val="0"/>
                        </a:spcAft>
                      </a:pPr>
                      <a:r>
                        <a:rPr lang="en-US" sz="1800" b="1" dirty="0" smtClean="0">
                          <a:solidFill>
                            <a:schemeClr val="tx1"/>
                          </a:solidFill>
                          <a:effectLst/>
                        </a:rPr>
                        <a:t>Blue </a:t>
                      </a:r>
                      <a:r>
                        <a:rPr lang="en-US" sz="1800" b="1" dirty="0">
                          <a:solidFill>
                            <a:schemeClr val="tx1"/>
                          </a:solidFill>
                          <a:effectLst/>
                        </a:rPr>
                        <a:t>Shield PPO Plan 100-D </a:t>
                      </a:r>
                    </a:p>
                    <a:p>
                      <a:pPr marL="342900" marR="0" lvl="0" indent="-342900" algn="l">
                        <a:spcBef>
                          <a:spcPts val="0"/>
                        </a:spcBef>
                        <a:spcAft>
                          <a:spcPts val="0"/>
                        </a:spcAft>
                        <a:buFont typeface="Symbol"/>
                        <a:buChar char=""/>
                      </a:pPr>
                      <a:r>
                        <a:rPr lang="en-US" sz="1800" b="0" dirty="0">
                          <a:solidFill>
                            <a:schemeClr val="tx1"/>
                          </a:solidFill>
                          <a:effectLst/>
                        </a:rPr>
                        <a:t>$30 Office Visit Copay; No Co-Insurance after deductible ($300-individual/$600-family)</a:t>
                      </a:r>
                    </a:p>
                    <a:p>
                      <a:pPr marL="342900" marR="0" lvl="0" indent="-342900" algn="l">
                        <a:spcBef>
                          <a:spcPts val="0"/>
                        </a:spcBef>
                        <a:spcAft>
                          <a:spcPts val="0"/>
                        </a:spcAft>
                        <a:buFont typeface="Symbol"/>
                        <a:buChar char=""/>
                      </a:pPr>
                      <a:r>
                        <a:rPr lang="en-US" sz="1800" b="0" dirty="0">
                          <a:solidFill>
                            <a:schemeClr val="tx1"/>
                          </a:solidFill>
                          <a:effectLst/>
                        </a:rPr>
                        <a:t>Medical out of pocket  maximum: $1,000-individual/$3,000-family; includes deductible and office visit copays</a:t>
                      </a:r>
                      <a:endParaRPr lang="en-US" sz="1800" b="0" dirty="0">
                        <a:solidFill>
                          <a:schemeClr val="tx1"/>
                        </a:solidFill>
                        <a:effectLst/>
                        <a:latin typeface="Times New Roman"/>
                        <a:ea typeface="Calibri"/>
                      </a:endParaRPr>
                    </a:p>
                  </a:txBody>
                  <a:tcPr marL="60456" marR="60456" marT="0" marB="0">
                    <a:solidFill>
                      <a:schemeClr val="bg1"/>
                    </a:solidFill>
                  </a:tcPr>
                </a:tc>
                <a:extLst>
                  <a:ext uri="{0D108BD9-81ED-4DB2-BD59-A6C34878D82A}">
                    <a16:rowId xmlns:a16="http://schemas.microsoft.com/office/drawing/2014/main" val="10002"/>
                  </a:ext>
                </a:extLst>
              </a:tr>
            </a:tbl>
          </a:graphicData>
        </a:graphic>
      </p:graphicFrame>
      <p:sp>
        <p:nvSpPr>
          <p:cNvPr id="7" name="Rectangle 1"/>
          <p:cNvSpPr>
            <a:spLocks noChangeArrowheads="1"/>
          </p:cNvSpPr>
          <p:nvPr/>
        </p:nvSpPr>
        <p:spPr bwMode="auto">
          <a:xfrm>
            <a:off x="381000" y="6490900"/>
            <a:ext cx="69844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en-US" altLang="en-US" sz="1200" i="1" dirty="0">
                <a:solidFill>
                  <a:srgbClr val="000000"/>
                </a:solidFill>
                <a:latin typeface="Calibri" pitchFamily="34" charset="0"/>
                <a:ea typeface="Calibri" pitchFamily="34" charset="0"/>
                <a:cs typeface="Times New Roman" pitchFamily="18" charset="0"/>
              </a:rPr>
              <a:t>Detailed plan summaries and SBCs can be found at: https://www.yosemite.edu/benefits/2018openenrollment</a:t>
            </a: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336890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Reminder of October </a:t>
            </a:r>
            <a:r>
              <a:rPr lang="en-US" sz="2800" dirty="0"/>
              <a:t>1, 2018 Benefit Change </a:t>
            </a:r>
            <a:r>
              <a:rPr lang="en-US" sz="2800" dirty="0" smtClean="0"/>
              <a:t/>
            </a:r>
            <a:br>
              <a:rPr lang="en-US" sz="2800" dirty="0" smtClean="0"/>
            </a:br>
            <a:r>
              <a:rPr lang="en-US" sz="2800" dirty="0" smtClean="0"/>
              <a:t>Value Based Purchasing– </a:t>
            </a:r>
            <a:r>
              <a:rPr lang="en-US" sz="2800" dirty="0"/>
              <a:t>Blue Shield PPO </a:t>
            </a:r>
          </a:p>
        </p:txBody>
      </p:sp>
      <p:sp>
        <p:nvSpPr>
          <p:cNvPr id="3" name="Content Placeholder 2"/>
          <p:cNvSpPr>
            <a:spLocks noGrp="1"/>
          </p:cNvSpPr>
          <p:nvPr>
            <p:ph idx="1"/>
          </p:nvPr>
        </p:nvSpPr>
        <p:spPr/>
        <p:txBody>
          <a:bodyPr/>
          <a:lstStyle/>
          <a:p>
            <a:pPr>
              <a:defRPr/>
            </a:pPr>
            <a:r>
              <a:rPr lang="en-US" dirty="0" smtClean="0"/>
              <a:t>In </a:t>
            </a:r>
            <a:r>
              <a:rPr lang="en-US" dirty="0"/>
              <a:t>order to keep the cost of health benefits affordable and enhance the value of </a:t>
            </a:r>
            <a:r>
              <a:rPr lang="en-US" dirty="0" smtClean="0"/>
              <a:t>care, the following benefit change was implemented effective October </a:t>
            </a:r>
            <a:r>
              <a:rPr lang="en-US" dirty="0"/>
              <a:t>1, </a:t>
            </a:r>
            <a:r>
              <a:rPr lang="en-US" dirty="0" smtClean="0"/>
              <a:t>2018. Reference </a:t>
            </a:r>
            <a:r>
              <a:rPr lang="en-US" dirty="0"/>
              <a:t>pricing </a:t>
            </a:r>
            <a:r>
              <a:rPr lang="en-US" dirty="0" smtClean="0"/>
              <a:t>is now established for </a:t>
            </a:r>
            <a:r>
              <a:rPr lang="en-US" dirty="0"/>
              <a:t>five common procedures that can be performed safely at an Ambulatory Surgery Center (ASC) at costs significantly lower than at a hospital</a:t>
            </a:r>
            <a:r>
              <a:rPr lang="en-US" sz="2000" dirty="0"/>
              <a:t>.</a:t>
            </a:r>
          </a:p>
          <a:p>
            <a:pPr marL="342900" indent="-342900">
              <a:defRPr/>
            </a:pPr>
            <a:r>
              <a:rPr lang="en-US" sz="2000" i="1" dirty="0"/>
              <a:t>Blue Shield PPO Members only</a:t>
            </a:r>
          </a:p>
          <a:p>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8</a:t>
            </a:fld>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2" y="4648200"/>
            <a:ext cx="8218487" cy="178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491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
            </a:r>
            <a:br>
              <a:rPr lang="en-US" sz="2800" dirty="0"/>
            </a:br>
            <a:r>
              <a:rPr lang="en-US" sz="2800" dirty="0"/>
              <a:t>Benefit Change </a:t>
            </a:r>
            <a:r>
              <a:rPr lang="en-US" sz="2800" dirty="0" smtClean="0"/>
              <a:t>Reminder (October 1, 2018): Value </a:t>
            </a:r>
            <a:r>
              <a:rPr lang="en-US" sz="2800" dirty="0"/>
              <a:t>Based </a:t>
            </a:r>
            <a:r>
              <a:rPr lang="en-US" sz="2800" dirty="0" smtClean="0"/>
              <a:t>Purchasing– </a:t>
            </a:r>
            <a:r>
              <a:rPr lang="en-US" sz="2800" dirty="0"/>
              <a:t>Blue Shield PPO </a:t>
            </a:r>
            <a:r>
              <a:rPr lang="en-US" sz="2800" dirty="0" smtClean="0"/>
              <a:t/>
            </a:r>
            <a:br>
              <a:rPr lang="en-US" sz="2800" dirty="0" smtClean="0"/>
            </a:br>
            <a:endParaRPr lang="en-US" sz="2800" dirty="0"/>
          </a:p>
        </p:txBody>
      </p:sp>
      <p:sp>
        <p:nvSpPr>
          <p:cNvPr id="3" name="Content Placeholder 2"/>
          <p:cNvSpPr>
            <a:spLocks noGrp="1"/>
          </p:cNvSpPr>
          <p:nvPr>
            <p:ph idx="1"/>
          </p:nvPr>
        </p:nvSpPr>
        <p:spPr/>
        <p:txBody>
          <a:bodyPr>
            <a:normAutofit fontScale="85000" lnSpcReduction="20000"/>
          </a:bodyPr>
          <a:lstStyle/>
          <a:p>
            <a:pPr>
              <a:defRPr/>
            </a:pPr>
            <a:r>
              <a:rPr lang="en-US" dirty="0"/>
              <a:t>Here’s how it works:</a:t>
            </a:r>
          </a:p>
          <a:p>
            <a:pPr marL="285750" indent="-285750">
              <a:buFont typeface="Wingdings" panose="05000000000000000000" pitchFamily="2" charset="2"/>
              <a:buChar char="ü"/>
              <a:defRPr/>
            </a:pPr>
            <a:r>
              <a:rPr lang="en-US" dirty="0"/>
              <a:t>In-network ASC – pay regular deductible and co-insurance – </a:t>
            </a:r>
            <a:r>
              <a:rPr lang="en-US" b="1" i="1" u="sng" dirty="0"/>
              <a:t>no benefit change!</a:t>
            </a:r>
            <a:r>
              <a:rPr lang="en-US" dirty="0"/>
              <a:t>  </a:t>
            </a:r>
          </a:p>
          <a:p>
            <a:pPr marL="285750" indent="-285750">
              <a:buFont typeface="Wingdings" panose="05000000000000000000" pitchFamily="2" charset="2"/>
              <a:buChar char="ü"/>
              <a:defRPr/>
            </a:pPr>
            <a:r>
              <a:rPr lang="en-US" dirty="0"/>
              <a:t>In-network Hospital outpatient facility - pay regular deductible and co-insurance </a:t>
            </a:r>
            <a:r>
              <a:rPr lang="en-US" b="1" dirty="0"/>
              <a:t>PLUS amounts that exceed the reference price</a:t>
            </a:r>
            <a:endParaRPr lang="en-US" dirty="0"/>
          </a:p>
          <a:p>
            <a:pPr>
              <a:defRPr/>
            </a:pPr>
            <a:endParaRPr lang="en-US" sz="1200" dirty="0"/>
          </a:p>
          <a:p>
            <a:pPr>
              <a:defRPr/>
            </a:pPr>
            <a:r>
              <a:rPr lang="en-US" dirty="0"/>
              <a:t>Benefits of an ASC:</a:t>
            </a:r>
          </a:p>
          <a:p>
            <a:pPr marL="457200" indent="-457200">
              <a:defRPr/>
            </a:pPr>
            <a:r>
              <a:rPr lang="en-US" dirty="0"/>
              <a:t>ASCs use the same equipment, medications and supplies as hospital surgical suites</a:t>
            </a:r>
          </a:p>
          <a:p>
            <a:pPr marL="457200" indent="-457200">
              <a:defRPr/>
            </a:pPr>
            <a:r>
              <a:rPr lang="en-US" dirty="0"/>
              <a:t>The average facility fees at ASCs are substantially lower than at hospitals</a:t>
            </a:r>
          </a:p>
          <a:p>
            <a:pPr marL="457200" indent="-457200">
              <a:defRPr/>
            </a:pPr>
            <a:r>
              <a:rPr lang="en-US" dirty="0"/>
              <a:t>ASCs tend to be more specialized and with less exposure to a wide range of infections</a:t>
            </a:r>
          </a:p>
          <a:p>
            <a:pPr marL="457200" indent="-457200">
              <a:defRPr/>
            </a:pPr>
            <a:r>
              <a:rPr lang="en-US" dirty="0"/>
              <a:t>ASCs tend to be high-volume facilities.  High-volume facilities are typically associated with having good outcomes </a:t>
            </a:r>
          </a:p>
          <a:p>
            <a:pPr marL="457200" indent="-457200">
              <a:defRPr/>
            </a:pPr>
            <a:r>
              <a:rPr lang="en-US" dirty="0"/>
              <a:t>ASCs have established track records of providing quality outcomes that are at least as good as or better than hospitals</a:t>
            </a:r>
          </a:p>
          <a:p>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9</a:t>
            </a:fld>
            <a:endParaRPr lang="en-US" dirty="0"/>
          </a:p>
        </p:txBody>
      </p:sp>
    </p:spTree>
    <p:extLst>
      <p:ext uri="{BB962C8B-B14F-4D97-AF65-F5344CB8AC3E}">
        <p14:creationId xmlns:p14="http://schemas.microsoft.com/office/powerpoint/2010/main" val="30880286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bout SISC - SFBayArea SD 02.09.2016">
  <a:themeElements>
    <a:clrScheme name="SISC III">
      <a:dk1>
        <a:sysClr val="windowText" lastClr="000000"/>
      </a:dk1>
      <a:lt1>
        <a:sysClr val="window" lastClr="FFFFFF"/>
      </a:lt1>
      <a:dk2>
        <a:srgbClr val="17365D"/>
      </a:dk2>
      <a:lt2>
        <a:srgbClr val="EEECE1"/>
      </a:lt2>
      <a:accent1>
        <a:srgbClr val="17365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36217D0323794CBD2F88D3A5D19A01" ma:contentTypeVersion="13" ma:contentTypeDescription="Create a new document." ma:contentTypeScope="" ma:versionID="0fd27a050a5ed4efd82d4709d5b22ec1">
  <xsd:schema xmlns:xsd="http://www.w3.org/2001/XMLSchema" xmlns:xs="http://www.w3.org/2001/XMLSchema" xmlns:p="http://schemas.microsoft.com/office/2006/metadata/properties" xmlns:ns3="c84ad7df-56c6-471b-b3ab-d324d874da00" xmlns:ns4="73f5d27e-55a6-4b1f-94f9-1154b033c319" targetNamespace="http://schemas.microsoft.com/office/2006/metadata/properties" ma:root="true" ma:fieldsID="588a159b84dc20bb5e302fe2f69460b7" ns3:_="" ns4:_="">
    <xsd:import namespace="c84ad7df-56c6-471b-b3ab-d324d874da00"/>
    <xsd:import namespace="73f5d27e-55a6-4b1f-94f9-1154b033c31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4ad7df-56c6-471b-b3ab-d324d874da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f5d27e-55a6-4b1f-94f9-1154b033c31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8BC1ED2-6E1F-42F6-84D6-ABA2E75BE3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4ad7df-56c6-471b-b3ab-d324d874da00"/>
    <ds:schemaRef ds:uri="73f5d27e-55a6-4b1f-94f9-1154b033c3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68EBCF-2C64-4313-B2DB-5FCCE6F14644}">
  <ds:schemaRefs>
    <ds:schemaRef ds:uri="http://schemas.microsoft.com/sharepoint/v3/contenttype/forms"/>
  </ds:schemaRefs>
</ds:datastoreItem>
</file>

<file path=customXml/itemProps3.xml><?xml version="1.0" encoding="utf-8"?>
<ds:datastoreItem xmlns:ds="http://schemas.openxmlformats.org/officeDocument/2006/customXml" ds:itemID="{FD9CD973-5E34-4CB1-AD14-93CCE38A2DB3}">
  <ds:schemaRefs>
    <ds:schemaRef ds:uri="http://schemas.microsoft.com/office/2006/documentManagement/types"/>
    <ds:schemaRef ds:uri="http://purl.org/dc/terms/"/>
    <ds:schemaRef ds:uri="http://purl.org/dc/elements/1.1/"/>
    <ds:schemaRef ds:uri="http://purl.org/dc/dcmitype/"/>
    <ds:schemaRef ds:uri="http://schemas.microsoft.com/office/2006/metadata/properties"/>
    <ds:schemaRef ds:uri="http://schemas.microsoft.com/office/infopath/2007/PartnerControls"/>
    <ds:schemaRef ds:uri="73f5d27e-55a6-4b1f-94f9-1154b033c319"/>
    <ds:schemaRef ds:uri="http://schemas.openxmlformats.org/package/2006/metadata/core-properties"/>
    <ds:schemaRef ds:uri="c84ad7df-56c6-471b-b3ab-d324d874da0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About SISC - SFBayArea SD 02.09.2016</Template>
  <TotalTime>593</TotalTime>
  <Words>2364</Words>
  <Application>Microsoft Office PowerPoint</Application>
  <PresentationFormat>On-screen Show (4:3)</PresentationFormat>
  <Paragraphs>336</Paragraphs>
  <Slides>26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Narrow</vt:lpstr>
      <vt:lpstr>Calibri</vt:lpstr>
      <vt:lpstr>Symbol</vt:lpstr>
      <vt:lpstr>Times New Roman</vt:lpstr>
      <vt:lpstr>Wingdings</vt:lpstr>
      <vt:lpstr>About SISC - SFBayArea SD 02.09.2016</vt:lpstr>
      <vt:lpstr>Yosemite Community College District</vt:lpstr>
      <vt:lpstr> </vt:lpstr>
      <vt:lpstr>Open Enrollment</vt:lpstr>
      <vt:lpstr>Visit YCCD Benefits site for Benefit and Rate Information </vt:lpstr>
      <vt:lpstr>2019-20 Health Benefits Information</vt:lpstr>
      <vt:lpstr>PowerPoint Presentation</vt:lpstr>
      <vt:lpstr>PowerPoint Presentation</vt:lpstr>
      <vt:lpstr>Reminder of October 1, 2018 Benefit Change  Value Based Purchasing– Blue Shield PPO </vt:lpstr>
      <vt:lpstr> Benefit Change Reminder (October 1, 2018): Value Based Purchasing– Blue Shield PPO  </vt:lpstr>
      <vt:lpstr>Benefit Change Reminder (October 1, 2018): Value Based Purchasing– Blue Shield PPO</vt:lpstr>
      <vt:lpstr>Benefit Change Reminder (October 1, 2018): Value Based Purchasing– Blue Shield PPO</vt:lpstr>
      <vt:lpstr>Reminder of October 1, 2018 Pharmacy Benefit Change for Retired Members with Medicare - Blue Shield PPO </vt:lpstr>
      <vt:lpstr> SISC Blue Shield PPO Plans </vt:lpstr>
      <vt:lpstr>Find a network provider</vt:lpstr>
      <vt:lpstr>Coverage for urgent/emergent services outside the U.S. -  Blue Shield PPO  </vt:lpstr>
      <vt:lpstr>2019-20 PLAN OPTIONS Retirees age 65+  </vt:lpstr>
      <vt:lpstr>Kaiser Permanente Senior Advantage </vt:lpstr>
      <vt:lpstr>Kaiser Permanente Senior Advantage </vt:lpstr>
      <vt:lpstr>Kaiser Permanente Senior Advantage</vt:lpstr>
      <vt:lpstr> My Health Manager on kp.org </vt:lpstr>
      <vt:lpstr> Expert Medical Opinion Service - Available to SISC PPO and Kaiser members under age 65 (Early Retirees)  </vt:lpstr>
      <vt:lpstr>Blue Shield PPO Added Features</vt:lpstr>
      <vt:lpstr>Additional Plan Option: Retirees 65+   </vt:lpstr>
      <vt:lpstr>Customer Service Contact Information</vt:lpstr>
      <vt:lpstr>Definitions</vt:lpstr>
      <vt:lpstr>Other Benefits</vt:lpstr>
    </vt:vector>
  </TitlesOfParts>
  <Company>KCSOS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SISC Overview</dc:title>
  <dc:creator>Lola Nickell</dc:creator>
  <cp:lastModifiedBy>Peggy Freitas</cp:lastModifiedBy>
  <cp:revision>79</cp:revision>
  <cp:lastPrinted>2015-12-01T04:06:59Z</cp:lastPrinted>
  <dcterms:created xsi:type="dcterms:W3CDTF">2016-08-22T15:59:01Z</dcterms:created>
  <dcterms:modified xsi:type="dcterms:W3CDTF">2019-08-12T16:31:58Z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0x0101006936217D0323794CBD2F88D3A5D19A01</vt:lpwstr>
  </property>
</Properties>
</file>